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65" r:id="rId2"/>
    <p:sldId id="257" r:id="rId3"/>
    <p:sldId id="258" r:id="rId4"/>
    <p:sldId id="285" r:id="rId5"/>
    <p:sldId id="290" r:id="rId6"/>
    <p:sldId id="286" r:id="rId7"/>
    <p:sldId id="260" r:id="rId8"/>
    <p:sldId id="261" r:id="rId9"/>
    <p:sldId id="262" r:id="rId10"/>
    <p:sldId id="264" r:id="rId11"/>
    <p:sldId id="269" r:id="rId12"/>
    <p:sldId id="267" r:id="rId13"/>
    <p:sldId id="291" r:id="rId14"/>
    <p:sldId id="266" r:id="rId15"/>
    <p:sldId id="292" r:id="rId16"/>
    <p:sldId id="293" r:id="rId17"/>
    <p:sldId id="268" r:id="rId18"/>
    <p:sldId id="277" r:id="rId19"/>
    <p:sldId id="278" r:id="rId20"/>
    <p:sldId id="282" r:id="rId21"/>
    <p:sldId id="283" r:id="rId22"/>
    <p:sldId id="279" r:id="rId23"/>
    <p:sldId id="284"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41BBE8-2091-4706-82E6-3110E98B428D}">
          <p14:sldIdLst>
            <p14:sldId id="265"/>
            <p14:sldId id="257"/>
          </p14:sldIdLst>
        </p14:section>
        <p14:section name="Untitled Section" id="{59145433-D94A-475C-9CCE-D5490636CD0C}">
          <p14:sldIdLst>
            <p14:sldId id="258"/>
            <p14:sldId id="285"/>
            <p14:sldId id="290"/>
            <p14:sldId id="286"/>
            <p14:sldId id="260"/>
            <p14:sldId id="261"/>
            <p14:sldId id="262"/>
            <p14:sldId id="264"/>
            <p14:sldId id="269"/>
            <p14:sldId id="267"/>
            <p14:sldId id="291"/>
            <p14:sldId id="266"/>
            <p14:sldId id="292"/>
            <p14:sldId id="293"/>
            <p14:sldId id="268"/>
            <p14:sldId id="277"/>
            <p14:sldId id="278"/>
            <p14:sldId id="282"/>
            <p14:sldId id="283"/>
            <p14:sldId id="279"/>
            <p14:sldId id="284"/>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11/30/2018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2348098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88396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11/30/2018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t>11/30/2018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45" y="1873250"/>
            <a:ext cx="11592198" cy="521970"/>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lstStyle/>
          <a:p>
            <a:pPr algn="ctr"/>
            <a:r>
              <a:rPr lang="en-US" altLang="zh-CN" sz="2800" b="1" u="sng" dirty="0" smtClean="0">
                <a:effectLst/>
                <a:latin typeface="PMingLiU-ExtB" panose="02020500000000000000" charset="-120"/>
                <a:ea typeface="PMingLiU-ExtB" panose="02020500000000000000" charset="-120"/>
              </a:rPr>
              <a:t>Project No. </a:t>
            </a:r>
            <a:r>
              <a:rPr lang="en-US" altLang="zh-CN" sz="2800" b="1" u="sng" dirty="0">
                <a:latin typeface="PMingLiU-ExtB" panose="02020500000000000000" charset="-120"/>
                <a:ea typeface="PMingLiU-ExtB" panose="02020500000000000000" charset="-120"/>
              </a:rPr>
              <a:t>-</a:t>
            </a:r>
            <a:r>
              <a:rPr lang="en-US" altLang="zh-CN" sz="2800" b="1" u="sng" dirty="0" smtClean="0">
                <a:effectLst/>
                <a:latin typeface="PMingLiU-ExtB" panose="02020500000000000000" charset="-120"/>
                <a:ea typeface="PMingLiU-ExtB" panose="02020500000000000000" charset="-120"/>
              </a:rPr>
              <a:t> 15</a:t>
            </a:r>
            <a:endParaRPr lang="en-US" altLang="zh-CN" sz="2800" b="1" u="sng" dirty="0">
              <a:effectLst/>
              <a:latin typeface="PMingLiU-ExtB" panose="02020500000000000000" charset="-120"/>
              <a:ea typeface="PMingLiU-ExtB" panose="02020500000000000000" charset="-120"/>
            </a:endParaRPr>
          </a:p>
        </p:txBody>
      </p:sp>
      <p:sp>
        <p:nvSpPr>
          <p:cNvPr id="5" name="Rectangle 4"/>
          <p:cNvSpPr/>
          <p:nvPr/>
        </p:nvSpPr>
        <p:spPr>
          <a:xfrm>
            <a:off x="1087799" y="2526665"/>
            <a:ext cx="9467143" cy="646331"/>
          </a:xfrm>
          <a:prstGeom prst="rect">
            <a:avLst/>
          </a:prstGeom>
          <a:noFill/>
          <a:ln>
            <a:noFill/>
          </a:ln>
        </p:spPr>
        <p:txBody>
          <a:bodyPr wrap="none" rtlCol="0" anchor="t">
            <a:spAutoFit/>
          </a:bodyPr>
          <a:lstStyle/>
          <a:p>
            <a:pPr algn="ctr"/>
            <a:r>
              <a:rPr lang="en-IN" altLang="zh-CN" sz="3600" b="1" u="sng" dirty="0" smtClean="0">
                <a:ln w="10160">
                  <a:solidFill>
                    <a:schemeClr val="accent5"/>
                  </a:solidFill>
                  <a:prstDash val="solid"/>
                </a:ln>
                <a:solidFill>
                  <a:schemeClr val="bg2">
                    <a:lumMod val="40000"/>
                    <a:lumOff val="60000"/>
                  </a:schemeClr>
                </a:solidFill>
                <a:effectLst>
                  <a:outerShdw blurRad="38100" dist="22860" dir="5400000" algn="tl" rotWithShape="0">
                    <a:srgbClr val="000000">
                      <a:alpha val="30000"/>
                    </a:srgbClr>
                  </a:outerShdw>
                </a:effectLst>
                <a:latin typeface="Constantia" panose="02030602050306030303" charset="0"/>
                <a:cs typeface="Constantia" panose="02030602050306030303" charset="0"/>
              </a:rPr>
              <a:t>ONLINE AUCTION AND RENTING SYSTEM</a:t>
            </a:r>
            <a:endParaRPr lang="en-US" altLang="zh-CN" sz="3600" b="1" u="sng" dirty="0">
              <a:ln w="10160">
                <a:solidFill>
                  <a:schemeClr val="accent5"/>
                </a:solidFill>
                <a:prstDash val="solid"/>
              </a:ln>
              <a:solidFill>
                <a:schemeClr val="bg2">
                  <a:lumMod val="40000"/>
                  <a:lumOff val="60000"/>
                </a:schemeClr>
              </a:solidFill>
              <a:effectLst>
                <a:outerShdw blurRad="38100" dist="22860" dir="5400000" algn="tl" rotWithShape="0">
                  <a:srgbClr val="000000">
                    <a:alpha val="30000"/>
                  </a:srgbClr>
                </a:outerShdw>
              </a:effectLst>
              <a:latin typeface="Constantia" panose="02030602050306030303" charset="0"/>
              <a:cs typeface="Constantia" panose="02030602050306030303" charset="0"/>
            </a:endParaRPr>
          </a:p>
        </p:txBody>
      </p:sp>
      <p:sp>
        <p:nvSpPr>
          <p:cNvPr id="6" name="Rectangle 5"/>
          <p:cNvSpPr/>
          <p:nvPr/>
        </p:nvSpPr>
        <p:spPr>
          <a:xfrm>
            <a:off x="1670685" y="3789680"/>
            <a:ext cx="4262755" cy="1691640"/>
          </a:xfrm>
          <a:prstGeom prst="rect">
            <a:avLst/>
          </a:prstGeom>
          <a:noFill/>
          <a:ln>
            <a:noFill/>
          </a:ln>
        </p:spPr>
        <p:txBody>
          <a:bodyPr wrap="none" rtlCol="0" anchor="t">
            <a:spAutoFit/>
          </a:bodyPr>
          <a:lstStyle/>
          <a:p>
            <a:pPr algn="l"/>
            <a:r>
              <a:rPr lang="en-US" altLang="zh-CN" sz="3200" b="1" u="sng" dirty="0">
                <a:solidFill>
                  <a:schemeClr val="accent2">
                    <a:lumMod val="60000"/>
                    <a:lumOff val="40000"/>
                  </a:schemeClr>
                </a:solidFill>
                <a:effectLst>
                  <a:outerShdw blurRad="38100" dist="19050" dir="2700000" algn="tl" rotWithShape="0">
                    <a:schemeClr val="dk1">
                      <a:alpha val="40000"/>
                    </a:schemeClr>
                  </a:outerShdw>
                </a:effectLst>
              </a:rPr>
              <a:t>Submitted by:</a:t>
            </a:r>
            <a:endParaRPr lang="en-US" altLang="zh-CN" sz="3200" b="1" dirty="0">
              <a:solidFill>
                <a:schemeClr val="accent2">
                  <a:lumMod val="60000"/>
                  <a:lumOff val="40000"/>
                </a:schemeClr>
              </a:solidFill>
              <a:effectLst>
                <a:outerShdw blurRad="38100" dist="19050" dir="2700000" algn="tl" rotWithShape="0">
                  <a:schemeClr val="dk1">
                    <a:alpha val="40000"/>
                  </a:schemeClr>
                </a:outerShdw>
              </a:effectLst>
            </a:endParaRPr>
          </a:p>
          <a:p>
            <a:pPr algn="r"/>
            <a:r>
              <a:rPr lang="en-US" altLang="zh-CN" sz="2400" dirty="0">
                <a:solidFill>
                  <a:schemeClr val="accent3">
                    <a:lumMod val="75000"/>
                  </a:schemeClr>
                </a:solidFill>
                <a:effectLst>
                  <a:outerShdw blurRad="38100" dist="19050" dir="2700000" algn="tl" rotWithShape="0">
                    <a:schemeClr val="dk1">
                      <a:alpha val="40000"/>
                    </a:schemeClr>
                  </a:outerShdw>
                </a:effectLst>
              </a:rPr>
              <a:t>Ajay Kumar(161B015)</a:t>
            </a:r>
          </a:p>
          <a:p>
            <a:pPr algn="r"/>
            <a:r>
              <a:rPr lang="en-US" altLang="zh-CN" sz="2400" dirty="0">
                <a:solidFill>
                  <a:schemeClr val="accent3">
                    <a:lumMod val="75000"/>
                  </a:schemeClr>
                </a:solidFill>
                <a:effectLst>
                  <a:outerShdw blurRad="38100" dist="19050" dir="2700000" algn="tl" rotWithShape="0">
                    <a:schemeClr val="dk1">
                      <a:alpha val="40000"/>
                    </a:schemeClr>
                  </a:outerShdw>
                </a:effectLst>
                <a:sym typeface="+mn-ea"/>
              </a:rPr>
              <a:t>Shikhar </a:t>
            </a:r>
            <a:r>
              <a:rPr lang="en-US" altLang="zh-CN" sz="2400" dirty="0" smtClean="0">
                <a:solidFill>
                  <a:schemeClr val="accent3">
                    <a:lumMod val="75000"/>
                  </a:schemeClr>
                </a:solidFill>
                <a:effectLst>
                  <a:outerShdw blurRad="38100" dist="19050" dir="2700000" algn="tl" rotWithShape="0">
                    <a:schemeClr val="dk1">
                      <a:alpha val="40000"/>
                    </a:schemeClr>
                  </a:outerShdw>
                </a:effectLst>
                <a:sym typeface="+mn-ea"/>
              </a:rPr>
              <a:t>Tiwari(161B213)</a:t>
            </a:r>
            <a:endParaRPr lang="en-US" altLang="zh-CN" sz="2400" dirty="0">
              <a:solidFill>
                <a:schemeClr val="accent3">
                  <a:lumMod val="75000"/>
                </a:schemeClr>
              </a:solidFill>
              <a:effectLst>
                <a:outerShdw blurRad="38100" dist="19050" dir="2700000" algn="tl" rotWithShape="0">
                  <a:schemeClr val="dk1">
                    <a:alpha val="40000"/>
                  </a:schemeClr>
                </a:outerShdw>
              </a:effectLst>
              <a:sym typeface="+mn-ea"/>
            </a:endParaRPr>
          </a:p>
          <a:p>
            <a:pPr algn="r"/>
            <a:r>
              <a:rPr lang="en-US" altLang="zh-CN" sz="2400" dirty="0">
                <a:solidFill>
                  <a:schemeClr val="accent3">
                    <a:lumMod val="75000"/>
                  </a:schemeClr>
                </a:solidFill>
                <a:effectLst>
                  <a:outerShdw blurRad="38100" dist="19050" dir="2700000" algn="tl" rotWithShape="0">
                    <a:schemeClr val="dk1">
                      <a:alpha val="40000"/>
                    </a:schemeClr>
                  </a:outerShdw>
                </a:effectLst>
                <a:sym typeface="+mn-ea"/>
              </a:rPr>
              <a:t>Vineet Singh(161B268)</a:t>
            </a:r>
          </a:p>
        </p:txBody>
      </p:sp>
      <p:sp>
        <p:nvSpPr>
          <p:cNvPr id="7" name="Rectangle 6"/>
          <p:cNvSpPr/>
          <p:nvPr/>
        </p:nvSpPr>
        <p:spPr>
          <a:xfrm>
            <a:off x="7236143" y="3903980"/>
            <a:ext cx="3896360" cy="953135"/>
          </a:xfrm>
          <a:prstGeom prst="rect">
            <a:avLst/>
          </a:prstGeom>
          <a:noFill/>
          <a:ln>
            <a:noFill/>
          </a:ln>
        </p:spPr>
        <p:txBody>
          <a:bodyPr wrap="none" rtlCol="0" anchor="t">
            <a:spAutoFit/>
          </a:bodyPr>
          <a:lstStyle/>
          <a:p>
            <a:pPr algn="ctr"/>
            <a:r>
              <a:rPr lang="en-US" altLang="zh-CN" sz="2800" b="1" u="sng">
                <a:solidFill>
                  <a:schemeClr val="accent1">
                    <a:lumMod val="25000"/>
                  </a:schemeClr>
                </a:solidFill>
                <a:effectLst>
                  <a:outerShdw blurRad="38100" dist="19050" dir="2700000" algn="tl" rotWithShape="0">
                    <a:schemeClr val="dk1">
                      <a:alpha val="40000"/>
                    </a:schemeClr>
                  </a:outerShdw>
                </a:effectLst>
              </a:rPr>
              <a:t>Under Supervision of:</a:t>
            </a:r>
            <a:endParaRPr lang="en-US" altLang="zh-CN" sz="2800" b="1">
              <a:solidFill>
                <a:schemeClr val="tx1"/>
              </a:solidFill>
              <a:effectLst>
                <a:outerShdw blurRad="38100" dist="19050" dir="2700000" algn="tl" rotWithShape="0">
                  <a:schemeClr val="dk1">
                    <a:alpha val="40000"/>
                  </a:schemeClr>
                </a:outerShdw>
              </a:effectLst>
            </a:endParaRPr>
          </a:p>
          <a:p>
            <a:pPr algn="ctr"/>
            <a:r>
              <a:rPr lang="en-US" altLang="zh-CN" sz="2800" b="1">
                <a:solidFill>
                  <a:srgbClr val="C69500"/>
                </a:solidFill>
                <a:effectLst>
                  <a:outerShdw blurRad="38100" dist="19050" dir="2700000" algn="tl" rotWithShape="0">
                    <a:schemeClr val="dk1">
                      <a:alpha val="40000"/>
                    </a:schemeClr>
                  </a:outerShdw>
                </a:effectLst>
                <a:latin typeface="Cambria" panose="02040503050406030204" charset="0"/>
                <a:cs typeface="Cambria" panose="02040503050406030204" charset="0"/>
              </a:rPr>
              <a:t>Mr. Amit Kelotra</a:t>
            </a:r>
          </a:p>
        </p:txBody>
      </p:sp>
      <p:sp>
        <p:nvSpPr>
          <p:cNvPr id="8" name="Rectangle 7"/>
          <p:cNvSpPr/>
          <p:nvPr/>
        </p:nvSpPr>
        <p:spPr>
          <a:xfrm>
            <a:off x="1354706" y="889635"/>
            <a:ext cx="9481955" cy="584775"/>
          </a:xfrm>
          <a:prstGeom prst="rect">
            <a:avLst/>
          </a:prstGeom>
          <a:noFill/>
          <a:ln>
            <a:noFill/>
          </a:ln>
        </p:spPr>
        <p:txBody>
          <a:bodyPr wrap="none" rtlCol="0" anchor="t">
            <a:spAutoFit/>
          </a:bodyPr>
          <a:lstStyle/>
          <a:p>
            <a:pPr algn="ctr"/>
            <a:r>
              <a:rPr lang="en-US" altLang="zh-CN" sz="3200" b="1" u="sng" dirty="0">
                <a:ln w="12700" cmpd="sng">
                  <a:solidFill>
                    <a:srgbClr val="C69500"/>
                  </a:solidFill>
                  <a:prstDash val="solid"/>
                </a:ln>
                <a:solidFill>
                  <a:schemeClr val="tx1">
                    <a:lumMod val="95000"/>
                  </a:schemeClr>
                </a:solidFill>
                <a:effectLst>
                  <a:innerShdw blurRad="63500" dist="50800" dir="16200000">
                    <a:prstClr val="black">
                      <a:alpha val="50000"/>
                    </a:prstClr>
                  </a:innerShdw>
                </a:effectLst>
                <a:latin typeface="Malgun Gothic" panose="020B0503020000020004" charset="-127"/>
                <a:ea typeface="Malgun Gothic" panose="020B0503020000020004" charset="-127"/>
              </a:rPr>
              <a:t>Department of computerscience &amp; engineering</a:t>
            </a:r>
          </a:p>
        </p:txBody>
      </p:sp>
      <p:sp>
        <p:nvSpPr>
          <p:cNvPr id="9" name="Rectangle 8"/>
          <p:cNvSpPr/>
          <p:nvPr/>
        </p:nvSpPr>
        <p:spPr>
          <a:xfrm>
            <a:off x="121920" y="77470"/>
            <a:ext cx="12096115" cy="1076325"/>
          </a:xfrm>
          <a:prstGeom prst="rect">
            <a:avLst/>
          </a:prstGeom>
          <a:noFill/>
          <a:ln>
            <a:noFill/>
          </a:ln>
        </p:spPr>
        <p:txBody>
          <a:bodyPr wrap="square" rtlCol="0" anchor="t">
            <a:spAutoFit/>
          </a:bodyPr>
          <a:lstStyle/>
          <a:p>
            <a:pPr algn="ctr"/>
            <a:r>
              <a:rPr lang="en-US" altLang="zh-CN" sz="3200" b="1" dirty="0">
                <a:solidFill>
                  <a:schemeClr val="accent3">
                    <a:lumMod val="60000"/>
                    <a:lumOff val="40000"/>
                  </a:schemeClr>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JAYPEE UNIVERSITY OF ENGINEERING &amp; TECHNOLOGY,</a:t>
            </a:r>
          </a:p>
          <a:p>
            <a:pPr algn="ctr"/>
            <a:r>
              <a:rPr lang="en-US" altLang="zh-CN" sz="3200" b="1" dirty="0">
                <a:solidFill>
                  <a:schemeClr val="accent3">
                    <a:lumMod val="60000"/>
                    <a:lumOff val="40000"/>
                  </a:schemeClr>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GUNA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7667" y="1136591"/>
            <a:ext cx="8896172" cy="649480"/>
          </a:xfrm>
        </p:spPr>
        <p:txBody>
          <a:bodyPr/>
          <a:lstStyle/>
          <a:p>
            <a:r>
              <a:rPr lang="en-IN" sz="3200" dirty="0" smtClean="0"/>
              <a:t>Google Firebase:</a:t>
            </a:r>
            <a:endParaRPr lang="en-US" sz="3200" dirty="0"/>
          </a:p>
        </p:txBody>
      </p:sp>
      <p:sp>
        <p:nvSpPr>
          <p:cNvPr id="3" name="Subtitle 2"/>
          <p:cNvSpPr>
            <a:spLocks noGrp="1"/>
          </p:cNvSpPr>
          <p:nvPr>
            <p:ph type="subTitle" idx="1"/>
          </p:nvPr>
        </p:nvSpPr>
        <p:spPr>
          <a:xfrm>
            <a:off x="777667" y="2033899"/>
            <a:ext cx="10519873" cy="3604901"/>
          </a:xfrm>
        </p:spPr>
        <p:txBody>
          <a:bodyPr/>
          <a:lstStyle/>
          <a:p>
            <a:pPr marL="342900" indent="-342900">
              <a:buClr>
                <a:schemeClr val="bg1"/>
              </a:buClr>
              <a:buFont typeface="Wingdings" panose="05000000000000000000" pitchFamily="2" charset="2"/>
              <a:buChar char="Ø"/>
            </a:pPr>
            <a:r>
              <a:rPr lang="en-US" cap="none" dirty="0" smtClean="0"/>
              <a:t>Firebase is </a:t>
            </a:r>
            <a:r>
              <a:rPr lang="en-US" b="1" cap="none" dirty="0" smtClean="0"/>
              <a:t>platform</a:t>
            </a:r>
            <a:r>
              <a:rPr lang="en-US" cap="none" dirty="0" smtClean="0"/>
              <a:t> which allow to build </a:t>
            </a:r>
            <a:r>
              <a:rPr lang="en-US" b="1" cap="none" dirty="0" smtClean="0"/>
              <a:t>web and mobile applications </a:t>
            </a:r>
            <a:r>
              <a:rPr lang="en-US" cap="none" dirty="0" smtClean="0"/>
              <a:t>without server side programming language. </a:t>
            </a:r>
          </a:p>
          <a:p>
            <a:pPr marL="342900" indent="-342900">
              <a:buClr>
                <a:schemeClr val="bg1"/>
              </a:buClr>
              <a:buFont typeface="Wingdings" panose="05000000000000000000" pitchFamily="2" charset="2"/>
              <a:buChar char="Ø"/>
            </a:pPr>
            <a:r>
              <a:rPr lang="en-US" cap="none" dirty="0" smtClean="0"/>
              <a:t>You can store users data on its real-time database which </a:t>
            </a:r>
            <a:r>
              <a:rPr lang="en-US" b="1" cap="none" dirty="0" smtClean="0"/>
              <a:t>sync data </a:t>
            </a:r>
            <a:r>
              <a:rPr lang="en-US" cap="none" dirty="0" smtClean="0"/>
              <a:t>among users data in no time.</a:t>
            </a:r>
          </a:p>
          <a:p>
            <a:pPr marL="342900" indent="-342900">
              <a:buClr>
                <a:schemeClr val="bg1"/>
              </a:buClr>
              <a:buFont typeface="Wingdings" panose="05000000000000000000" pitchFamily="2" charset="2"/>
              <a:buChar char="Ø"/>
            </a:pPr>
            <a:r>
              <a:rPr lang="en-US" cap="none" dirty="0"/>
              <a:t>F</a:t>
            </a:r>
            <a:r>
              <a:rPr lang="en-US" cap="none" dirty="0" smtClean="0"/>
              <a:t>irebase is a google product which offers so many useful features. Like</a:t>
            </a:r>
          </a:p>
          <a:p>
            <a:pPr marL="742950" lvl="1" indent="-285750" algn="l">
              <a:buClr>
                <a:schemeClr val="bg1"/>
              </a:buClr>
              <a:buFont typeface="Arial" panose="020B0604020202020204" pitchFamily="34" charset="0"/>
              <a:buChar char="•"/>
            </a:pPr>
            <a:r>
              <a:rPr lang="en-US" dirty="0" smtClean="0">
                <a:solidFill>
                  <a:schemeClr val="bg2">
                    <a:lumMod val="60000"/>
                    <a:lumOff val="40000"/>
                  </a:schemeClr>
                </a:solidFill>
              </a:rPr>
              <a:t>Real </a:t>
            </a:r>
            <a:r>
              <a:rPr lang="en-US" dirty="0">
                <a:solidFill>
                  <a:schemeClr val="bg2">
                    <a:lumMod val="60000"/>
                    <a:lumOff val="40000"/>
                  </a:schemeClr>
                </a:solidFill>
              </a:rPr>
              <a:t>time </a:t>
            </a:r>
            <a:r>
              <a:rPr lang="en-US" dirty="0" smtClean="0">
                <a:solidFill>
                  <a:schemeClr val="bg2">
                    <a:lumMod val="60000"/>
                    <a:lumOff val="40000"/>
                  </a:schemeClr>
                </a:solidFill>
              </a:rPr>
              <a:t>database</a:t>
            </a:r>
          </a:p>
          <a:p>
            <a:pPr marL="742950" lvl="1" indent="-285750" algn="l">
              <a:buClr>
                <a:schemeClr val="bg1"/>
              </a:buClr>
              <a:buFont typeface="Arial" panose="020B0604020202020204" pitchFamily="34" charset="0"/>
              <a:buChar char="•"/>
            </a:pPr>
            <a:r>
              <a:rPr lang="en-US" dirty="0">
                <a:solidFill>
                  <a:schemeClr val="bg2">
                    <a:lumMod val="60000"/>
                    <a:lumOff val="40000"/>
                  </a:schemeClr>
                </a:solidFill>
              </a:rPr>
              <a:t>Firebase </a:t>
            </a:r>
            <a:r>
              <a:rPr lang="en-US" dirty="0" smtClean="0">
                <a:solidFill>
                  <a:schemeClr val="bg2">
                    <a:lumMod val="60000"/>
                    <a:lumOff val="40000"/>
                  </a:schemeClr>
                </a:solidFill>
              </a:rPr>
              <a:t>Authentication</a:t>
            </a:r>
          </a:p>
          <a:p>
            <a:pPr marL="742950" lvl="1" indent="-285750" algn="l">
              <a:buClr>
                <a:schemeClr val="bg1"/>
              </a:buClr>
              <a:buFont typeface="Arial" panose="020B0604020202020204" pitchFamily="34" charset="0"/>
              <a:buChar char="•"/>
            </a:pPr>
            <a:r>
              <a:rPr lang="en-US" dirty="0" smtClean="0">
                <a:solidFill>
                  <a:schemeClr val="bg2">
                    <a:lumMod val="60000"/>
                    <a:lumOff val="40000"/>
                  </a:schemeClr>
                </a:solidFill>
              </a:rPr>
              <a:t>Firebase Storage</a:t>
            </a:r>
          </a:p>
          <a:p>
            <a:pPr marL="742950" lvl="1" indent="-285750" algn="l">
              <a:buClr>
                <a:schemeClr val="bg1"/>
              </a:buClr>
              <a:buFont typeface="Arial" panose="020B0604020202020204" pitchFamily="34" charset="0"/>
              <a:buChar char="•"/>
            </a:pPr>
            <a:r>
              <a:rPr lang="en-US" dirty="0">
                <a:solidFill>
                  <a:schemeClr val="bg2">
                    <a:lumMod val="60000"/>
                    <a:lumOff val="40000"/>
                  </a:schemeClr>
                </a:solidFill>
              </a:rPr>
              <a:t>Firebase Hosting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888" y="550118"/>
            <a:ext cx="7906417" cy="3722779"/>
          </a:xfrm>
          <a:prstGeom prst="rect">
            <a:avLst/>
          </a:prstGeom>
        </p:spPr>
      </p:pic>
      <p:sp>
        <p:nvSpPr>
          <p:cNvPr id="4" name="Rectangle 3"/>
          <p:cNvSpPr/>
          <p:nvPr/>
        </p:nvSpPr>
        <p:spPr>
          <a:xfrm>
            <a:off x="3761298" y="-83513"/>
            <a:ext cx="3541354"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4000" b="1" dirty="0" smtClean="0">
                <a:solidFill>
                  <a:schemeClr val="accent3"/>
                </a:solidFill>
              </a:rPr>
              <a:t>1.Home Page</a:t>
            </a:r>
            <a:endParaRPr lang="en-US" sz="4000" b="1" cap="none" spc="0" dirty="0">
              <a:solidFill>
                <a:schemeClr val="accent3"/>
              </a:solidFill>
              <a:effectLst/>
            </a:endParaRPr>
          </a:p>
        </p:txBody>
      </p:sp>
      <p:sp>
        <p:nvSpPr>
          <p:cNvPr id="5" name="TextBox 4"/>
          <p:cNvSpPr txBox="1"/>
          <p:nvPr/>
        </p:nvSpPr>
        <p:spPr>
          <a:xfrm>
            <a:off x="239283" y="4409630"/>
            <a:ext cx="11588096" cy="1200329"/>
          </a:xfrm>
          <a:prstGeom prst="rect">
            <a:avLst/>
          </a:prstGeom>
          <a:noFill/>
        </p:spPr>
        <p:txBody>
          <a:bodyPr wrap="square" rtlCol="0">
            <a:spAutoFit/>
          </a:bodyPr>
          <a:lstStyle/>
          <a:p>
            <a:r>
              <a:rPr lang="en-IN" b="1" dirty="0" smtClean="0"/>
              <a:t>This is the Landing page of our website for every user. It contains website name and basic info of our website. Then there is Login button. User needs to login first if he wants to be the part of the auction. If he is not a user yet, then there is a link to signup page with name ‘New user??register here!’ where he can register.</a:t>
            </a:r>
            <a:endParaRPr lang="en-US"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965" y="680735"/>
            <a:ext cx="8263783" cy="3603160"/>
          </a:xfrm>
          <a:prstGeom prst="rect">
            <a:avLst/>
          </a:prstGeom>
        </p:spPr>
      </p:pic>
      <p:sp>
        <p:nvSpPr>
          <p:cNvPr id="3" name="Rectangle 2"/>
          <p:cNvSpPr/>
          <p:nvPr/>
        </p:nvSpPr>
        <p:spPr>
          <a:xfrm>
            <a:off x="1964690" y="-42545"/>
            <a:ext cx="5617210" cy="70675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4000" b="1" dirty="0">
                <a:solidFill>
                  <a:schemeClr val="accent3"/>
                </a:solidFill>
              </a:rPr>
              <a:t>2</a:t>
            </a:r>
            <a:r>
              <a:rPr lang="en-IN" sz="4000" b="1" cap="none" spc="0" dirty="0" smtClean="0">
                <a:solidFill>
                  <a:schemeClr val="accent3"/>
                </a:solidFill>
                <a:effectLst/>
              </a:rPr>
              <a:t>. Signup page</a:t>
            </a:r>
            <a:endParaRPr lang="en-US" sz="4000" b="1" cap="none" spc="0" dirty="0">
              <a:solidFill>
                <a:schemeClr val="accent3"/>
              </a:solidFill>
              <a:effectLst/>
            </a:endParaRPr>
          </a:p>
        </p:txBody>
      </p:sp>
      <p:sp>
        <p:nvSpPr>
          <p:cNvPr id="4" name="TextBox 3"/>
          <p:cNvSpPr txBox="1"/>
          <p:nvPr/>
        </p:nvSpPr>
        <p:spPr>
          <a:xfrm>
            <a:off x="45779" y="4529270"/>
            <a:ext cx="12292148" cy="1477328"/>
          </a:xfrm>
          <a:prstGeom prst="rect">
            <a:avLst/>
          </a:prstGeom>
          <a:noFill/>
        </p:spPr>
        <p:txBody>
          <a:bodyPr wrap="none" rtlCol="0">
            <a:spAutoFit/>
          </a:bodyPr>
          <a:lstStyle/>
          <a:p>
            <a:r>
              <a:rPr lang="en-IN" b="1" dirty="0" smtClean="0"/>
              <a:t>This is the signup page for our website. If a user don’t have a account then he can register here . To register</a:t>
            </a:r>
          </a:p>
          <a:p>
            <a:r>
              <a:rPr lang="en-IN" b="1" dirty="0" smtClean="0"/>
              <a:t>a user needs to enter his full name , enter his valid email id, enter a password for the website then confirm </a:t>
            </a:r>
          </a:p>
          <a:p>
            <a:r>
              <a:rPr lang="en-IN" b="1" dirty="0" smtClean="0"/>
              <a:t>the password by re-entering it. Then there is a signup button to signup. Other options which this website have</a:t>
            </a:r>
          </a:p>
          <a:p>
            <a:r>
              <a:rPr lang="en-IN" b="1" dirty="0" smtClean="0"/>
              <a:t>is a link naming ‘</a:t>
            </a:r>
            <a:r>
              <a:rPr lang="en-IN" b="1" u="sng" dirty="0" smtClean="0"/>
              <a:t>Already a member?</a:t>
            </a:r>
            <a:r>
              <a:rPr lang="en-IN" b="1" dirty="0" smtClean="0"/>
              <a:t>’ where he can click to redirect to login page if he is already registered.</a:t>
            </a:r>
          </a:p>
          <a:p>
            <a:endParaRPr 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87" y="452718"/>
            <a:ext cx="11715006" cy="940246"/>
          </a:xfrm>
        </p:spPr>
        <p:txBody>
          <a:bodyPr/>
          <a:lstStyle/>
          <a:p>
            <a:pPr algn="ctr"/>
            <a:r>
              <a:rPr lang="en-IN" sz="2800" dirty="0" smtClean="0"/>
              <a:t>Link between Signup page and Firebase:</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6883" y="1722016"/>
            <a:ext cx="7277410" cy="397798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6" y="1722017"/>
            <a:ext cx="3353091" cy="3977985"/>
          </a:xfrm>
          <a:prstGeom prst="rect">
            <a:avLst/>
          </a:prstGeom>
        </p:spPr>
      </p:pic>
      <p:cxnSp>
        <p:nvCxnSpPr>
          <p:cNvPr id="7" name="Elbow Connector 6"/>
          <p:cNvCxnSpPr/>
          <p:nvPr/>
        </p:nvCxnSpPr>
        <p:spPr>
          <a:xfrm>
            <a:off x="3102125" y="3713141"/>
            <a:ext cx="3623415" cy="713580"/>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3" name="Oval 12"/>
          <p:cNvSpPr/>
          <p:nvPr/>
        </p:nvSpPr>
        <p:spPr>
          <a:xfrm>
            <a:off x="10050834" y="3828516"/>
            <a:ext cx="1085316" cy="3503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91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592" y="585391"/>
            <a:ext cx="7437666" cy="3627686"/>
          </a:xfrm>
          <a:prstGeom prst="rect">
            <a:avLst/>
          </a:prstGeom>
        </p:spPr>
      </p:pic>
      <p:sp>
        <p:nvSpPr>
          <p:cNvPr id="3" name="Rectangle 2"/>
          <p:cNvSpPr/>
          <p:nvPr/>
        </p:nvSpPr>
        <p:spPr>
          <a:xfrm>
            <a:off x="3660610" y="-68368"/>
            <a:ext cx="3571812"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4000" b="1" dirty="0">
                <a:solidFill>
                  <a:schemeClr val="accent3"/>
                </a:solidFill>
              </a:rPr>
              <a:t>3</a:t>
            </a:r>
            <a:r>
              <a:rPr lang="en-IN" sz="4000" b="1" dirty="0" smtClean="0">
                <a:solidFill>
                  <a:schemeClr val="accent3"/>
                </a:solidFill>
              </a:rPr>
              <a:t>. Login page</a:t>
            </a:r>
            <a:endParaRPr lang="en-US" sz="4000" b="1" cap="none" spc="0" dirty="0">
              <a:solidFill>
                <a:schemeClr val="accent3"/>
              </a:solidFill>
              <a:effectLst/>
            </a:endParaRPr>
          </a:p>
        </p:txBody>
      </p:sp>
      <p:sp>
        <p:nvSpPr>
          <p:cNvPr id="4" name="TextBox 3"/>
          <p:cNvSpPr txBox="1"/>
          <p:nvPr/>
        </p:nvSpPr>
        <p:spPr>
          <a:xfrm>
            <a:off x="25636" y="4540234"/>
            <a:ext cx="12189555" cy="1477328"/>
          </a:xfrm>
          <a:prstGeom prst="rect">
            <a:avLst/>
          </a:prstGeom>
          <a:noFill/>
        </p:spPr>
        <p:txBody>
          <a:bodyPr wrap="none" rtlCol="0">
            <a:spAutoFit/>
          </a:bodyPr>
          <a:lstStyle/>
          <a:p>
            <a:r>
              <a:rPr lang="en-IN" b="1" dirty="0" smtClean="0"/>
              <a:t>This is the login page for our website. User needs to enter the email and the his password to login into the</a:t>
            </a:r>
          </a:p>
          <a:p>
            <a:r>
              <a:rPr lang="en-IN" b="1" dirty="0" smtClean="0"/>
              <a:t>Website. Then there is login button to login. Apart from that there are two others options:</a:t>
            </a:r>
          </a:p>
          <a:p>
            <a:pPr marL="342900" indent="-342900">
              <a:buAutoNum type="arabicPeriod"/>
            </a:pPr>
            <a:r>
              <a:rPr lang="en-IN" b="1" u="sng" dirty="0" smtClean="0"/>
              <a:t>Register</a:t>
            </a:r>
            <a:r>
              <a:rPr lang="en-IN" b="1" dirty="0" smtClean="0"/>
              <a:t> : Click here if user don’t have a account and register on the website.</a:t>
            </a:r>
            <a:endParaRPr lang="en-IN" b="1" u="sng" dirty="0" smtClean="0"/>
          </a:p>
          <a:p>
            <a:pPr marL="342900" indent="-342900">
              <a:buAutoNum type="arabicPeriod"/>
            </a:pPr>
            <a:r>
              <a:rPr lang="en-IN" b="1" u="sng" dirty="0" smtClean="0"/>
              <a:t>Forgot password:</a:t>
            </a:r>
            <a:r>
              <a:rPr lang="en-IN" b="1" dirty="0" smtClean="0"/>
              <a:t> If user forgets the password, then click on this link to make a new password by sending </a:t>
            </a:r>
          </a:p>
          <a:p>
            <a:r>
              <a:rPr lang="en-IN" b="1" dirty="0"/>
              <a:t>	</a:t>
            </a:r>
            <a:r>
              <a:rPr lang="en-IN" b="1" dirty="0" smtClean="0"/>
              <a:t>				a link on registered email.</a:t>
            </a:r>
            <a:endParaRPr lang="en-US"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37" y="452719"/>
            <a:ext cx="11528425" cy="555686"/>
          </a:xfrm>
        </p:spPr>
        <p:txBody>
          <a:bodyPr/>
          <a:lstStyle/>
          <a:p>
            <a:pPr algn="ctr"/>
            <a:r>
              <a:rPr lang="en-IN" sz="2800" dirty="0" smtClean="0"/>
              <a:t>Link between Homepage and Firebase database:</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638" y="1138700"/>
            <a:ext cx="11528425" cy="5432241"/>
          </a:xfrm>
        </p:spPr>
      </p:pic>
      <p:sp>
        <p:nvSpPr>
          <p:cNvPr id="5" name="Oval 4"/>
          <p:cNvSpPr/>
          <p:nvPr/>
        </p:nvSpPr>
        <p:spPr>
          <a:xfrm>
            <a:off x="3102123" y="1138700"/>
            <a:ext cx="828942" cy="433726"/>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28411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47140"/>
          </a:xfrm>
        </p:spPr>
        <p:txBody>
          <a:bodyPr/>
          <a:lstStyle/>
          <a:p>
            <a:pPr algn="ctr"/>
            <a:r>
              <a:rPr lang="en-IN" sz="2800" dirty="0" smtClean="0"/>
              <a:t>Firebase 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7711" y="1441923"/>
            <a:ext cx="9525825" cy="4115157"/>
          </a:xfrm>
        </p:spPr>
      </p:pic>
      <p:sp>
        <p:nvSpPr>
          <p:cNvPr id="5" name="Oval 4"/>
          <p:cNvSpPr/>
          <p:nvPr/>
        </p:nvSpPr>
        <p:spPr>
          <a:xfrm>
            <a:off x="2025353" y="3307222"/>
            <a:ext cx="760576" cy="38456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4000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076" y="656611"/>
            <a:ext cx="8000260" cy="3565011"/>
          </a:xfrm>
          <a:prstGeom prst="rect">
            <a:avLst/>
          </a:prstGeom>
        </p:spPr>
      </p:pic>
      <p:sp>
        <p:nvSpPr>
          <p:cNvPr id="3" name="Rectangle 2"/>
          <p:cNvSpPr/>
          <p:nvPr/>
        </p:nvSpPr>
        <p:spPr>
          <a:xfrm>
            <a:off x="2902498" y="-51276"/>
            <a:ext cx="5891357"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4000" b="1" u="sng" cap="none" spc="0" dirty="0" smtClean="0">
                <a:solidFill>
                  <a:schemeClr val="accent3"/>
                </a:solidFill>
                <a:effectLst/>
              </a:rPr>
              <a:t>4. (Sample)Main page</a:t>
            </a:r>
            <a:endParaRPr lang="en-US" sz="4000" b="1" u="sng" cap="none" spc="0" dirty="0">
              <a:solidFill>
                <a:schemeClr val="accent3"/>
              </a:solidFill>
              <a:effectLst/>
            </a:endParaRPr>
          </a:p>
        </p:txBody>
      </p:sp>
      <p:sp>
        <p:nvSpPr>
          <p:cNvPr id="4" name="TextBox 3"/>
          <p:cNvSpPr txBox="1"/>
          <p:nvPr/>
        </p:nvSpPr>
        <p:spPr>
          <a:xfrm>
            <a:off x="94004" y="4580546"/>
            <a:ext cx="12199173" cy="1200329"/>
          </a:xfrm>
          <a:prstGeom prst="rect">
            <a:avLst/>
          </a:prstGeom>
          <a:noFill/>
        </p:spPr>
        <p:txBody>
          <a:bodyPr wrap="none" rtlCol="0">
            <a:spAutoFit/>
          </a:bodyPr>
          <a:lstStyle/>
          <a:p>
            <a:r>
              <a:rPr lang="en-IN" b="1" dirty="0" smtClean="0"/>
              <a:t>This page contains search bar to search for a specific item in the webpage. This shows name of </a:t>
            </a:r>
            <a:r>
              <a:rPr lang="en-IN" b="1" dirty="0" err="1" smtClean="0"/>
              <a:t>logined</a:t>
            </a:r>
            <a:r>
              <a:rPr lang="en-IN" b="1" dirty="0" smtClean="0"/>
              <a:t> user</a:t>
            </a:r>
          </a:p>
          <a:p>
            <a:r>
              <a:rPr lang="en-IN" b="1" dirty="0" smtClean="0"/>
              <a:t>and cart option to view the products on which user is currently bidding.</a:t>
            </a:r>
          </a:p>
          <a:p>
            <a:endParaRPr lang="en-IN" b="1" dirty="0"/>
          </a:p>
          <a:p>
            <a:r>
              <a:rPr lang="en-IN" b="1" dirty="0" smtClean="0"/>
              <a:t>Then there is an iPhone on sale with a quick description about it.</a:t>
            </a:r>
            <a:endParaRPr lang="en-US"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635" y="4445"/>
            <a:ext cx="5326380" cy="586105"/>
          </a:xfrm>
        </p:spPr>
        <p:txBody>
          <a:bodyPr/>
          <a:lstStyle/>
          <a:p>
            <a:r>
              <a:rPr lang="en-US" u="sng"/>
              <a:t>AUCTION PAGE</a:t>
            </a:r>
          </a:p>
        </p:txBody>
      </p:sp>
      <p:pic>
        <p:nvPicPr>
          <p:cNvPr id="4" name="Picture 3" descr="Screenshot (26)"/>
          <p:cNvPicPr>
            <a:picLocks noChangeAspect="1"/>
          </p:cNvPicPr>
          <p:nvPr/>
        </p:nvPicPr>
        <p:blipFill>
          <a:blip r:embed="rId2"/>
          <a:stretch>
            <a:fillRect/>
          </a:stretch>
        </p:blipFill>
        <p:spPr>
          <a:xfrm>
            <a:off x="1066800" y="916940"/>
            <a:ext cx="8284845" cy="4658360"/>
          </a:xfrm>
          <a:prstGeom prst="rect">
            <a:avLst/>
          </a:prstGeom>
        </p:spPr>
      </p:pic>
      <p:sp>
        <p:nvSpPr>
          <p:cNvPr id="5" name="Text Box 4"/>
          <p:cNvSpPr txBox="1"/>
          <p:nvPr/>
        </p:nvSpPr>
        <p:spPr>
          <a:xfrm>
            <a:off x="739775" y="5737860"/>
            <a:ext cx="9371965" cy="368300"/>
          </a:xfrm>
          <a:prstGeom prst="rect">
            <a:avLst/>
          </a:prstGeom>
          <a:noFill/>
        </p:spPr>
        <p:txBody>
          <a:bodyPr wrap="none" rtlCol="0">
            <a:spAutoFit/>
          </a:bodyPr>
          <a:lstStyle/>
          <a:p>
            <a:r>
              <a:rPr lang="en-US"/>
              <a:t>This is our new auction page where all the biddings for the products are done!!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4485" y="38735"/>
            <a:ext cx="5311775" cy="690245"/>
          </a:xfrm>
        </p:spPr>
        <p:txBody>
          <a:bodyPr/>
          <a:lstStyle/>
          <a:p>
            <a:r>
              <a:rPr lang="en-US" u="sng"/>
              <a:t>Countdown time</a:t>
            </a:r>
          </a:p>
        </p:txBody>
      </p:sp>
      <p:sp>
        <p:nvSpPr>
          <p:cNvPr id="3" name="Content Placeholder 2"/>
          <p:cNvSpPr>
            <a:spLocks noGrp="1"/>
          </p:cNvSpPr>
          <p:nvPr>
            <p:ph idx="1"/>
          </p:nvPr>
        </p:nvSpPr>
        <p:spPr>
          <a:xfrm>
            <a:off x="4157345" y="1725930"/>
            <a:ext cx="7916545" cy="5014595"/>
          </a:xfrm>
        </p:spPr>
        <p:txBody>
          <a:bodyPr/>
          <a:lstStyle/>
          <a:p>
            <a:r>
              <a:rPr lang="en-US"/>
              <a:t>This is count down timer to show the total time available for bidding .</a:t>
            </a:r>
          </a:p>
          <a:p>
            <a:r>
              <a:rPr lang="en-US"/>
              <a:t>this has been done using javascript.</a:t>
            </a:r>
          </a:p>
          <a:p>
            <a:r>
              <a:rPr lang="en-US"/>
              <a:t>the customer have to bid before the end of time to buy the product.</a:t>
            </a:r>
          </a:p>
          <a:p>
            <a:r>
              <a:rPr lang="en-US"/>
              <a:t>the customer who bids the last before the time ends, wins the auction.</a:t>
            </a:r>
          </a:p>
          <a:p>
            <a:r>
              <a:rPr lang="en-US"/>
              <a:t>winner of the auction get the mail/message of account no./paytm no. of the seller to pay the price.</a:t>
            </a:r>
          </a:p>
        </p:txBody>
      </p:sp>
      <p:pic>
        <p:nvPicPr>
          <p:cNvPr id="4" name="Picture 3" descr="Screenshot (27)"/>
          <p:cNvPicPr>
            <a:picLocks noChangeAspect="1"/>
          </p:cNvPicPr>
          <p:nvPr/>
        </p:nvPicPr>
        <p:blipFill>
          <a:blip r:embed="rId2"/>
          <a:stretch>
            <a:fillRect/>
          </a:stretch>
        </p:blipFill>
        <p:spPr>
          <a:xfrm>
            <a:off x="466725" y="826770"/>
            <a:ext cx="3574415" cy="5843270"/>
          </a:xfrm>
          <a:prstGeom prst="rect">
            <a:avLst/>
          </a:prstGeom>
        </p:spPr>
      </p:pic>
      <p:sp>
        <p:nvSpPr>
          <p:cNvPr id="6" name="Oval 5"/>
          <p:cNvSpPr/>
          <p:nvPr/>
        </p:nvSpPr>
        <p:spPr>
          <a:xfrm>
            <a:off x="596265" y="4441825"/>
            <a:ext cx="2007235" cy="829945"/>
          </a:xfrm>
          <a:prstGeom prst="ellipse">
            <a:avLst/>
          </a:prstGeom>
          <a:solidFill>
            <a:schemeClr val="tx1">
              <a:lumMod val="95000"/>
              <a:alpha val="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6" idx="6"/>
          </p:cNvCxnSpPr>
          <p:nvPr/>
        </p:nvCxnSpPr>
        <p:spPr>
          <a:xfrm flipV="1">
            <a:off x="2603500" y="3422015"/>
            <a:ext cx="1316355" cy="1435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950" y="581114"/>
            <a:ext cx="8201662" cy="734938"/>
          </a:xfrm>
        </p:spPr>
        <p:txBody>
          <a:bodyPr/>
          <a:lstStyle/>
          <a:p>
            <a:r>
              <a:rPr lang="en-IN" sz="2800" dirty="0" smtClean="0"/>
              <a:t>INTRODUCTION</a:t>
            </a:r>
            <a:endParaRPr lang="en-US" sz="2800" dirty="0"/>
          </a:p>
        </p:txBody>
      </p:sp>
      <p:sp>
        <p:nvSpPr>
          <p:cNvPr id="3" name="Text Placeholder 2"/>
          <p:cNvSpPr>
            <a:spLocks noGrp="1"/>
          </p:cNvSpPr>
          <p:nvPr>
            <p:ph type="body" idx="1"/>
          </p:nvPr>
        </p:nvSpPr>
        <p:spPr>
          <a:xfrm>
            <a:off x="1016950" y="1982624"/>
            <a:ext cx="9921668" cy="4255806"/>
          </a:xfrm>
        </p:spPr>
        <p:txBody>
          <a:bodyPr/>
          <a:lstStyle/>
          <a:p>
            <a:pPr marL="285750" indent="-285750">
              <a:buClr>
                <a:schemeClr val="accent3">
                  <a:lumMod val="50000"/>
                </a:schemeClr>
              </a:buClr>
              <a:buSzPct val="82000"/>
              <a:buFont typeface="Wingdings" panose="05000000000000000000" pitchFamily="2" charset="2"/>
              <a:buChar char="Ø"/>
            </a:pPr>
            <a:r>
              <a:rPr lang="en-IN" sz="2400" cap="none" dirty="0" smtClean="0"/>
              <a:t>Online auction system is an online auction home so the seller or buyer doesn’t need to go anywhere, they can take part in the auction just sitting in the comfort of their room.</a:t>
            </a:r>
          </a:p>
          <a:p>
            <a:pPr marL="285750" indent="-285750">
              <a:buClr>
                <a:schemeClr val="accent3">
                  <a:lumMod val="50000"/>
                </a:schemeClr>
              </a:buClr>
              <a:buSzPct val="82000"/>
              <a:buFont typeface="Wingdings" panose="05000000000000000000" pitchFamily="2" charset="2"/>
              <a:buChar char="Ø"/>
            </a:pPr>
            <a:r>
              <a:rPr lang="en-IN" sz="2400" cap="none" dirty="0"/>
              <a:t>T</a:t>
            </a:r>
            <a:r>
              <a:rPr lang="en-IN" sz="2400" cap="none" dirty="0" smtClean="0"/>
              <a:t>his site also acts as an open platform where buyers and seller can come together and  exchange their items.</a:t>
            </a:r>
          </a:p>
          <a:p>
            <a:pPr marL="285750" indent="-285750">
              <a:buClr>
                <a:schemeClr val="accent3">
                  <a:lumMod val="50000"/>
                </a:schemeClr>
              </a:buClr>
              <a:buSzPct val="82000"/>
              <a:buFont typeface="Wingdings" panose="05000000000000000000" pitchFamily="2" charset="2"/>
              <a:buChar char="Ø"/>
            </a:pPr>
            <a:r>
              <a:rPr lang="en-IN" sz="2400" cap="none" dirty="0"/>
              <a:t>E</a:t>
            </a:r>
            <a:r>
              <a:rPr lang="en-IN" sz="2400" cap="none" dirty="0" smtClean="0"/>
              <a:t>very person can sell or buy any goods without meeting people  personally. Seller can get the best possible price which is greater than his target.</a:t>
            </a:r>
          </a:p>
          <a:p>
            <a:pPr marL="285750" indent="-285750">
              <a:buClr>
                <a:schemeClr val="accent3">
                  <a:lumMod val="50000"/>
                </a:schemeClr>
              </a:buClr>
              <a:buSzPct val="82000"/>
              <a:buFont typeface="Wingdings" panose="05000000000000000000" pitchFamily="2" charset="2"/>
              <a:buChar char="Ø"/>
            </a:pPr>
            <a:endParaRPr lang="en-IN" dirty="0" smtClean="0"/>
          </a:p>
          <a:p>
            <a:pPr marL="285750" indent="-285750">
              <a:buClr>
                <a:schemeClr val="accent3">
                  <a:lumMod val="50000"/>
                </a:schemeClr>
              </a:buClr>
              <a:buSzPct val="82000"/>
              <a:buFont typeface="Wingdings" panose="05000000000000000000" pitchFamily="2" charset="2"/>
              <a:buChar char="Ø"/>
            </a:pPr>
            <a:endParaRPr lang="en-IN"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475" y="241300"/>
            <a:ext cx="4314190" cy="918210"/>
          </a:xfrm>
        </p:spPr>
        <p:txBody>
          <a:bodyPr/>
          <a:lstStyle/>
          <a:p>
            <a:r>
              <a:rPr lang="en-US" u="sng"/>
              <a:t>JAVA SCRIPT</a:t>
            </a:r>
          </a:p>
        </p:txBody>
      </p:sp>
      <p:sp>
        <p:nvSpPr>
          <p:cNvPr id="3" name="Content Placeholder 2"/>
          <p:cNvSpPr>
            <a:spLocks noGrp="1"/>
          </p:cNvSpPr>
          <p:nvPr>
            <p:ph idx="1"/>
          </p:nvPr>
        </p:nvSpPr>
        <p:spPr>
          <a:xfrm>
            <a:off x="1033780" y="1494790"/>
            <a:ext cx="9391650" cy="2874010"/>
          </a:xfrm>
        </p:spPr>
        <p:txBody>
          <a:bodyPr/>
          <a:lstStyle/>
          <a:p>
            <a:r>
              <a:rPr lang="en-US"/>
              <a:t>JavaScript is a lightweight, interpreted programming language.</a:t>
            </a:r>
          </a:p>
          <a:p>
            <a:r>
              <a:rPr lang="en-US"/>
              <a:t>Designed for creating network-centric applications.</a:t>
            </a:r>
          </a:p>
          <a:p>
            <a:r>
              <a:rPr lang="en-US"/>
              <a:t>Complementary to and integrated with Java.</a:t>
            </a:r>
          </a:p>
          <a:p>
            <a:r>
              <a:rPr lang="en-US"/>
              <a:t>Complementary to and integrated with HTML.</a:t>
            </a:r>
          </a:p>
          <a:p>
            <a:r>
              <a:rPr lang="en-US"/>
              <a:t>Open and cross-platform.</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076" y="196178"/>
            <a:ext cx="9404723" cy="1400530"/>
          </a:xfrm>
        </p:spPr>
        <p:txBody>
          <a:bodyPr/>
          <a:lstStyle/>
          <a:p>
            <a:r>
              <a:rPr lang="en-US"/>
              <a:t>Advantages of JavaScript :</a:t>
            </a:r>
          </a:p>
        </p:txBody>
      </p:sp>
      <p:sp>
        <p:nvSpPr>
          <p:cNvPr id="3" name="Content Placeholder 2"/>
          <p:cNvSpPr>
            <a:spLocks noGrp="1"/>
          </p:cNvSpPr>
          <p:nvPr>
            <p:ph idx="1"/>
          </p:nvPr>
        </p:nvSpPr>
        <p:spPr>
          <a:xfrm>
            <a:off x="873760" y="1104900"/>
            <a:ext cx="8946515" cy="1756410"/>
          </a:xfrm>
        </p:spPr>
        <p:txBody>
          <a:bodyPr>
            <a:normAutofit/>
          </a:bodyPr>
          <a:lstStyle/>
          <a:p>
            <a:r>
              <a:rPr lang="en-US" dirty="0"/>
              <a:t>Less server interaction.</a:t>
            </a:r>
          </a:p>
          <a:p>
            <a:r>
              <a:rPr lang="en-US" dirty="0"/>
              <a:t>Immediate feedback to the visitors</a:t>
            </a:r>
            <a:r>
              <a:rPr lang="en-US" dirty="0" smtClean="0"/>
              <a:t>.</a:t>
            </a:r>
            <a:endParaRPr lang="en-US" dirty="0"/>
          </a:p>
        </p:txBody>
      </p:sp>
      <p:sp>
        <p:nvSpPr>
          <p:cNvPr id="4" name="Text Box 3"/>
          <p:cNvSpPr txBox="1"/>
          <p:nvPr/>
        </p:nvSpPr>
        <p:spPr>
          <a:xfrm>
            <a:off x="873760" y="3106420"/>
            <a:ext cx="8077835" cy="706755"/>
          </a:xfrm>
          <a:prstGeom prst="rect">
            <a:avLst/>
          </a:prstGeom>
          <a:noFill/>
        </p:spPr>
        <p:txBody>
          <a:bodyPr wrap="square" rtlCol="0">
            <a:spAutoFit/>
          </a:bodyPr>
          <a:lstStyle/>
          <a:p>
            <a:pPr algn="l"/>
            <a:r>
              <a:rPr lang="en-US" sz="4000"/>
              <a:t>Limitations of JavaScript :</a:t>
            </a:r>
          </a:p>
        </p:txBody>
      </p:sp>
      <p:sp>
        <p:nvSpPr>
          <p:cNvPr id="5" name="Text Box 4"/>
          <p:cNvSpPr txBox="1"/>
          <p:nvPr/>
        </p:nvSpPr>
        <p:spPr>
          <a:xfrm>
            <a:off x="779780" y="4028440"/>
            <a:ext cx="11058525" cy="1200329"/>
          </a:xfrm>
          <a:prstGeom prst="rect">
            <a:avLst/>
          </a:prstGeom>
          <a:noFill/>
        </p:spPr>
        <p:txBody>
          <a:bodyPr wrap="square" rtlCol="0">
            <a:spAutoFit/>
          </a:bodyPr>
          <a:lstStyle/>
          <a:p>
            <a:pPr marL="285750" indent="-285750" algn="l">
              <a:buFont typeface="Arial" panose="020B0604020202020204" pitchFamily="34" charset="0"/>
              <a:buChar char="•"/>
            </a:pPr>
            <a:r>
              <a:rPr lang="en-US" dirty="0"/>
              <a:t>Client-side JavaScript does not allow the reading or writing of files. This has been kept for security reason.</a:t>
            </a:r>
          </a:p>
          <a:p>
            <a:pPr marL="285750" indent="-285750" algn="l">
              <a:buFont typeface="Arial" panose="020B0604020202020204" pitchFamily="34" charset="0"/>
              <a:buChar char="•"/>
            </a:pPr>
            <a:r>
              <a:rPr lang="en-US" dirty="0"/>
              <a:t>JavaScript cannot be used for networking applications because there is no such support</a:t>
            </a:r>
          </a:p>
          <a:p>
            <a:pPr algn="l"/>
            <a:r>
              <a:rPr lang="en-US" dirty="0"/>
              <a:t>   available</a:t>
            </a:r>
            <a:r>
              <a:rPr lang="en-US" dirty="0" smtClean="0"/>
              <a:t>.</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0765" y="46355"/>
            <a:ext cx="6716395" cy="782320"/>
          </a:xfrm>
        </p:spPr>
        <p:txBody>
          <a:bodyPr/>
          <a:lstStyle/>
          <a:p>
            <a:r>
              <a:rPr lang="en-US" u="sng"/>
              <a:t>Product information:</a:t>
            </a:r>
          </a:p>
        </p:txBody>
      </p:sp>
      <p:pic>
        <p:nvPicPr>
          <p:cNvPr id="4" name="Picture 3" descr="Screenshot (29)"/>
          <p:cNvPicPr>
            <a:picLocks noChangeAspect="1"/>
          </p:cNvPicPr>
          <p:nvPr/>
        </p:nvPicPr>
        <p:blipFill>
          <a:blip r:embed="rId2"/>
          <a:stretch>
            <a:fillRect/>
          </a:stretch>
        </p:blipFill>
        <p:spPr>
          <a:xfrm>
            <a:off x="361950" y="808355"/>
            <a:ext cx="3410585" cy="5786755"/>
          </a:xfrm>
          <a:prstGeom prst="rect">
            <a:avLst/>
          </a:prstGeom>
        </p:spPr>
      </p:pic>
      <p:pic>
        <p:nvPicPr>
          <p:cNvPr id="5" name="Picture 4" descr="Screenshot (28)"/>
          <p:cNvPicPr>
            <a:picLocks noChangeAspect="1"/>
          </p:cNvPicPr>
          <p:nvPr/>
        </p:nvPicPr>
        <p:blipFill>
          <a:blip r:embed="rId3"/>
          <a:stretch>
            <a:fillRect/>
          </a:stretch>
        </p:blipFill>
        <p:spPr>
          <a:xfrm>
            <a:off x="3920490" y="828675"/>
            <a:ext cx="8158480" cy="4331335"/>
          </a:xfrm>
          <a:prstGeom prst="rect">
            <a:avLst/>
          </a:prstGeom>
        </p:spPr>
      </p:pic>
      <p:sp>
        <p:nvSpPr>
          <p:cNvPr id="6" name="Oval 5"/>
          <p:cNvSpPr/>
          <p:nvPr/>
        </p:nvSpPr>
        <p:spPr>
          <a:xfrm>
            <a:off x="462915" y="4373245"/>
            <a:ext cx="846455" cy="408305"/>
          </a:xfrm>
          <a:prstGeom prst="ellipse">
            <a:avLst/>
          </a:prstGeom>
          <a:solidFill>
            <a:schemeClr val="accent1">
              <a:alpha val="20000"/>
            </a:schemeClr>
          </a:solid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Elbow Connector 2"/>
          <p:cNvCxnSpPr/>
          <p:nvPr/>
        </p:nvCxnSpPr>
        <p:spPr>
          <a:xfrm flipV="1">
            <a:off x="1337310" y="1454785"/>
            <a:ext cx="4242435" cy="3135630"/>
          </a:xfrm>
          <a:prstGeom prst="bentConnector3">
            <a:avLst>
              <a:gd name="adj1" fmla="val 59182"/>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3791585" y="5396230"/>
            <a:ext cx="7396480" cy="1198880"/>
          </a:xfrm>
          <a:prstGeom prst="rect">
            <a:avLst/>
          </a:prstGeom>
          <a:noFill/>
        </p:spPr>
        <p:txBody>
          <a:bodyPr wrap="square" rtlCol="0">
            <a:spAutoFit/>
          </a:bodyPr>
          <a:lstStyle/>
          <a:p>
            <a:r>
              <a:rPr lang="en-US"/>
              <a:t>Clicking on the product name gives the information about the product in the form of a popup.</a:t>
            </a:r>
          </a:p>
          <a:p>
            <a:r>
              <a:rPr lang="en-US"/>
              <a:t>This has been done using modals which use jquery. </a:t>
            </a:r>
          </a:p>
          <a:p>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3" y="669618"/>
            <a:ext cx="6274435" cy="881380"/>
          </a:xfrm>
        </p:spPr>
        <p:txBody>
          <a:bodyPr/>
          <a:lstStyle/>
          <a:p>
            <a:r>
              <a:rPr lang="en-US" dirty="0">
                <a:sym typeface="+mn-ea"/>
              </a:rPr>
              <a:t>What is jQuery?</a:t>
            </a:r>
            <a:endParaRPr lang="en-US" dirty="0"/>
          </a:p>
        </p:txBody>
      </p:sp>
      <p:sp>
        <p:nvSpPr>
          <p:cNvPr id="3" name="Content Placeholder 2"/>
          <p:cNvSpPr>
            <a:spLocks noGrp="1"/>
          </p:cNvSpPr>
          <p:nvPr>
            <p:ph idx="1"/>
          </p:nvPr>
        </p:nvSpPr>
        <p:spPr>
          <a:xfrm>
            <a:off x="309245" y="1670640"/>
            <a:ext cx="11039475" cy="4319964"/>
          </a:xfrm>
        </p:spPr>
        <p:txBody>
          <a:bodyPr>
            <a:noAutofit/>
          </a:bodyPr>
          <a:lstStyle/>
          <a:p>
            <a:pPr marL="0" indent="0">
              <a:buNone/>
            </a:pPr>
            <a:endParaRPr lang="en-US" sz="1400" dirty="0"/>
          </a:p>
          <a:p>
            <a:r>
              <a:rPr lang="en-US" sz="1600" dirty="0"/>
              <a:t>jQuery is a lightweight, "write less, do more", JavaScript library</a:t>
            </a:r>
            <a:r>
              <a:rPr lang="en-US" sz="1600" dirty="0" smtClean="0"/>
              <a:t>.</a:t>
            </a:r>
            <a:endParaRPr lang="en-US" sz="1600" dirty="0"/>
          </a:p>
          <a:p>
            <a:r>
              <a:rPr lang="en-US" sz="1600" dirty="0"/>
              <a:t>jQuery takes a lot of common tasks that require many lines of JavaScript code to accomplish, and wraps them into methods that you can call with a single line of code.</a:t>
            </a:r>
          </a:p>
          <a:p>
            <a:pPr marL="0" indent="0">
              <a:buNone/>
            </a:pPr>
            <a:endParaRPr lang="en-US" sz="1600" dirty="0"/>
          </a:p>
          <a:p>
            <a:endParaRPr lang="en-US" sz="1600" dirty="0" smtClean="0"/>
          </a:p>
          <a:p>
            <a:pPr marL="0" indent="0">
              <a:buNone/>
            </a:pPr>
            <a:r>
              <a:rPr lang="en-US" sz="1600" dirty="0" smtClean="0"/>
              <a:t>      </a:t>
            </a:r>
            <a:r>
              <a:rPr lang="en-US" b="1" dirty="0" smtClean="0"/>
              <a:t>The </a:t>
            </a:r>
            <a:r>
              <a:rPr lang="en-US" b="1" dirty="0"/>
              <a:t>jQuery library contains the following features</a:t>
            </a:r>
            <a:r>
              <a:rPr lang="en-US" sz="1600" dirty="0" smtClean="0"/>
              <a:t>:</a:t>
            </a:r>
            <a:endParaRPr lang="en-US" sz="1600" dirty="0"/>
          </a:p>
          <a:p>
            <a:r>
              <a:rPr lang="en-US" sz="1600" dirty="0"/>
              <a:t>HTML/DOM manipulation</a:t>
            </a:r>
          </a:p>
          <a:p>
            <a:r>
              <a:rPr lang="en-US" sz="1600" dirty="0"/>
              <a:t>CSS manipulation</a:t>
            </a:r>
          </a:p>
          <a:p>
            <a:r>
              <a:rPr lang="en-US" sz="1600" dirty="0"/>
              <a:t>HTML event </a:t>
            </a:r>
            <a:r>
              <a:rPr lang="en-US" sz="1600" dirty="0" smtClean="0"/>
              <a:t>methods</a:t>
            </a:r>
            <a:endParaRPr lang="en-US" sz="16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05" y="99695"/>
            <a:ext cx="4948555" cy="781050"/>
          </a:xfrm>
        </p:spPr>
        <p:txBody>
          <a:bodyPr/>
          <a:lstStyle/>
          <a:p>
            <a:r>
              <a:rPr lang="en-US" u="sng"/>
              <a:t>Bidding system</a:t>
            </a:r>
          </a:p>
        </p:txBody>
      </p:sp>
      <p:sp>
        <p:nvSpPr>
          <p:cNvPr id="3" name="Content Placeholder 2"/>
          <p:cNvSpPr>
            <a:spLocks noGrp="1"/>
          </p:cNvSpPr>
          <p:nvPr>
            <p:ph idx="1"/>
          </p:nvPr>
        </p:nvSpPr>
        <p:spPr>
          <a:xfrm>
            <a:off x="4591050" y="1308100"/>
            <a:ext cx="5865495" cy="5204460"/>
          </a:xfrm>
        </p:spPr>
        <p:txBody>
          <a:bodyPr/>
          <a:lstStyle/>
          <a:p>
            <a:r>
              <a:rPr lang="en-US"/>
              <a:t>This is the bidding system.</a:t>
            </a:r>
          </a:p>
          <a:p>
            <a:r>
              <a:rPr lang="en-US"/>
              <a:t>current price of the product is Rs. 4990.</a:t>
            </a:r>
          </a:p>
          <a:p>
            <a:r>
              <a:rPr lang="en-US"/>
              <a:t>when we click on the Bid button then we get a prompt message showing the next price which we have to pay after confirming.</a:t>
            </a:r>
          </a:p>
          <a:p>
            <a:r>
              <a:rPr lang="en-US"/>
              <a:t>we get the option to either select yes or no.</a:t>
            </a:r>
          </a:p>
          <a:p>
            <a:r>
              <a:rPr lang="en-US"/>
              <a:t>the logic behind the system is that it increases the price by 2%.</a:t>
            </a:r>
          </a:p>
          <a:p>
            <a:r>
              <a:rPr lang="en-US"/>
              <a:t>We use DOM manupulation for this.</a:t>
            </a:r>
          </a:p>
        </p:txBody>
      </p:sp>
      <p:pic>
        <p:nvPicPr>
          <p:cNvPr id="4" name="Picture 3" descr="Screenshot (29)"/>
          <p:cNvPicPr>
            <a:picLocks noChangeAspect="1"/>
          </p:cNvPicPr>
          <p:nvPr/>
        </p:nvPicPr>
        <p:blipFill>
          <a:blip r:embed="rId2"/>
          <a:stretch>
            <a:fillRect/>
          </a:stretch>
        </p:blipFill>
        <p:spPr>
          <a:xfrm>
            <a:off x="723265" y="877570"/>
            <a:ext cx="3244850" cy="5766435"/>
          </a:xfrm>
          <a:prstGeom prst="rect">
            <a:avLst/>
          </a:prstGeom>
        </p:spPr>
      </p:pic>
      <p:sp>
        <p:nvSpPr>
          <p:cNvPr id="5" name="Oval 4"/>
          <p:cNvSpPr/>
          <p:nvPr/>
        </p:nvSpPr>
        <p:spPr>
          <a:xfrm>
            <a:off x="605155" y="5097145"/>
            <a:ext cx="1947545" cy="680085"/>
          </a:xfrm>
          <a:prstGeom prst="ellipse">
            <a:avLst/>
          </a:prstGeom>
          <a:solidFill>
            <a:schemeClr val="accent1">
              <a:alpha val="14000"/>
            </a:schemeClr>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039620" y="5657850"/>
            <a:ext cx="830580" cy="619125"/>
          </a:xfrm>
          <a:prstGeom prst="ellipse">
            <a:avLst/>
          </a:prstGeom>
          <a:solidFill>
            <a:srgbClr val="00B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30)"/>
          <p:cNvPicPr>
            <a:picLocks noChangeAspect="1"/>
          </p:cNvPicPr>
          <p:nvPr/>
        </p:nvPicPr>
        <p:blipFill>
          <a:blip r:embed="rId2"/>
          <a:stretch>
            <a:fillRect/>
          </a:stretch>
        </p:blipFill>
        <p:spPr>
          <a:xfrm>
            <a:off x="105410" y="744855"/>
            <a:ext cx="6610985" cy="3020060"/>
          </a:xfrm>
          <a:prstGeom prst="rect">
            <a:avLst/>
          </a:prstGeom>
        </p:spPr>
      </p:pic>
      <p:pic>
        <p:nvPicPr>
          <p:cNvPr id="5" name="Picture 4" descr="Screenshot (31)"/>
          <p:cNvPicPr>
            <a:picLocks noChangeAspect="1"/>
          </p:cNvPicPr>
          <p:nvPr/>
        </p:nvPicPr>
        <p:blipFill>
          <a:blip r:embed="rId3"/>
          <a:stretch>
            <a:fillRect/>
          </a:stretch>
        </p:blipFill>
        <p:spPr>
          <a:xfrm>
            <a:off x="7296150" y="744855"/>
            <a:ext cx="4546600" cy="5368925"/>
          </a:xfrm>
          <a:prstGeom prst="rect">
            <a:avLst/>
          </a:prstGeom>
        </p:spPr>
      </p:pic>
      <p:sp>
        <p:nvSpPr>
          <p:cNvPr id="6" name="Text Box 5"/>
          <p:cNvSpPr txBox="1"/>
          <p:nvPr/>
        </p:nvSpPr>
        <p:spPr>
          <a:xfrm>
            <a:off x="1722120" y="3764915"/>
            <a:ext cx="2597150" cy="368300"/>
          </a:xfrm>
          <a:prstGeom prst="rect">
            <a:avLst/>
          </a:prstGeom>
          <a:noFill/>
        </p:spPr>
        <p:txBody>
          <a:bodyPr wrap="none" rtlCol="0">
            <a:spAutoFit/>
          </a:bodyPr>
          <a:lstStyle/>
          <a:p>
            <a:r>
              <a:rPr lang="en-US"/>
              <a:t>The prompt message</a:t>
            </a:r>
          </a:p>
        </p:txBody>
      </p:sp>
      <p:sp>
        <p:nvSpPr>
          <p:cNvPr id="7" name="Text Box 6"/>
          <p:cNvSpPr txBox="1"/>
          <p:nvPr/>
        </p:nvSpPr>
        <p:spPr>
          <a:xfrm>
            <a:off x="392430" y="4769485"/>
            <a:ext cx="5544820" cy="1198880"/>
          </a:xfrm>
          <a:prstGeom prst="rect">
            <a:avLst/>
          </a:prstGeom>
          <a:noFill/>
        </p:spPr>
        <p:txBody>
          <a:bodyPr wrap="square" rtlCol="0">
            <a:spAutoFit/>
          </a:bodyPr>
          <a:lstStyle/>
          <a:p>
            <a:r>
              <a:rPr lang="en-US"/>
              <a:t>The new price of the product is Rs. 5089.</a:t>
            </a:r>
          </a:p>
          <a:p>
            <a:r>
              <a:rPr lang="en-US"/>
              <a:t>Now the next person will have to bid higher than 5089 to get the product and win auction.</a:t>
            </a:r>
          </a:p>
        </p:txBody>
      </p:sp>
      <p:sp>
        <p:nvSpPr>
          <p:cNvPr id="8" name="Oval 7"/>
          <p:cNvSpPr/>
          <p:nvPr/>
        </p:nvSpPr>
        <p:spPr>
          <a:xfrm>
            <a:off x="9232265" y="5277485"/>
            <a:ext cx="866140" cy="635000"/>
          </a:xfrm>
          <a:prstGeom prst="ellipse">
            <a:avLst/>
          </a:prstGeom>
          <a:solidFill>
            <a:srgbClr val="00B05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016950"/>
            <a:ext cx="8534401" cy="700755"/>
          </a:xfrm>
        </p:spPr>
        <p:txBody>
          <a:bodyPr/>
          <a:lstStyle/>
          <a:p>
            <a:r>
              <a:rPr lang="en-IN" sz="2800" dirty="0"/>
              <a:t>F</a:t>
            </a:r>
            <a:r>
              <a:rPr lang="en-IN" sz="2800" dirty="0" smtClean="0"/>
              <a:t>unctionalities</a:t>
            </a:r>
            <a:endParaRPr lang="en-US" sz="2800" dirty="0"/>
          </a:p>
        </p:txBody>
      </p:sp>
      <p:sp>
        <p:nvSpPr>
          <p:cNvPr id="3" name="Text Placeholder 2"/>
          <p:cNvSpPr>
            <a:spLocks noGrp="1"/>
          </p:cNvSpPr>
          <p:nvPr>
            <p:ph type="body" idx="1"/>
          </p:nvPr>
        </p:nvSpPr>
        <p:spPr>
          <a:xfrm>
            <a:off x="684213" y="2264636"/>
            <a:ext cx="8534400" cy="3729764"/>
          </a:xfrm>
        </p:spPr>
        <p:txBody>
          <a:bodyPr>
            <a:normAutofit/>
          </a:bodyPr>
          <a:lstStyle/>
          <a:p>
            <a:pPr marL="285750" indent="-285750">
              <a:buFont typeface="Wingdings" panose="05000000000000000000" pitchFamily="2" charset="2"/>
              <a:buChar char="q"/>
            </a:pPr>
            <a:r>
              <a:rPr lang="en-IN" dirty="0" smtClean="0">
                <a:solidFill>
                  <a:schemeClr val="tx1"/>
                </a:solidFill>
              </a:rPr>
              <a:t>Person</a:t>
            </a:r>
          </a:p>
          <a:p>
            <a:pPr marL="742950" lvl="1" indent="-285750">
              <a:buFont typeface="Arial" panose="020B0604020202020204" pitchFamily="34" charset="0"/>
              <a:buChar char="•"/>
            </a:pPr>
            <a:r>
              <a:rPr lang="en-US" dirty="0">
                <a:solidFill>
                  <a:schemeClr val="bg1"/>
                </a:solidFill>
              </a:rPr>
              <a:t>He’ll be able to login, register, </a:t>
            </a:r>
            <a:r>
              <a:rPr lang="en-US" dirty="0" smtClean="0">
                <a:solidFill>
                  <a:schemeClr val="bg1"/>
                </a:solidFill>
              </a:rPr>
              <a:t>logout</a:t>
            </a:r>
            <a:endParaRPr lang="en-IN" dirty="0">
              <a:solidFill>
                <a:schemeClr val="bg1"/>
              </a:solidFill>
            </a:endParaRPr>
          </a:p>
          <a:p>
            <a:pPr marL="285750" indent="-285750">
              <a:buFont typeface="Wingdings" panose="05000000000000000000" pitchFamily="2" charset="2"/>
              <a:buChar char="q"/>
            </a:pPr>
            <a:r>
              <a:rPr lang="en-IN" dirty="0" smtClean="0">
                <a:solidFill>
                  <a:schemeClr val="tx1"/>
                </a:solidFill>
              </a:rPr>
              <a:t>Seller</a:t>
            </a:r>
          </a:p>
          <a:p>
            <a:pPr marL="742950" lvl="1" indent="-285750">
              <a:buFont typeface="Arial" panose="020B0604020202020204" pitchFamily="34" charset="0"/>
              <a:buChar char="•"/>
            </a:pPr>
            <a:r>
              <a:rPr lang="en-US" dirty="0">
                <a:solidFill>
                  <a:schemeClr val="bg1"/>
                </a:solidFill>
              </a:rPr>
              <a:t>He’ll be able to sell, register and accept </a:t>
            </a:r>
            <a:r>
              <a:rPr lang="en-US" dirty="0" smtClean="0">
                <a:solidFill>
                  <a:schemeClr val="bg1"/>
                </a:solidFill>
              </a:rPr>
              <a:t>goods</a:t>
            </a:r>
            <a:endParaRPr lang="en-IN" dirty="0" smtClean="0">
              <a:solidFill>
                <a:schemeClr val="bg1"/>
              </a:solidFill>
            </a:endParaRPr>
          </a:p>
          <a:p>
            <a:pPr marL="342900" indent="-342900">
              <a:buFont typeface="Wingdings" panose="05000000000000000000" pitchFamily="2" charset="2"/>
              <a:buChar char="q"/>
            </a:pPr>
            <a:r>
              <a:rPr lang="en-IN" dirty="0" smtClean="0">
                <a:solidFill>
                  <a:schemeClr val="tx1"/>
                </a:solidFill>
              </a:rPr>
              <a:t>Buyer</a:t>
            </a:r>
          </a:p>
          <a:p>
            <a:pPr marL="800100" lvl="1" indent="-342900">
              <a:buFont typeface="Arial" panose="020B0604020202020204" pitchFamily="34" charset="0"/>
              <a:buChar char="•"/>
            </a:pPr>
            <a:r>
              <a:rPr lang="en-US" dirty="0">
                <a:solidFill>
                  <a:schemeClr val="bg1"/>
                </a:solidFill>
              </a:rPr>
              <a:t>He’ll be able to buy and see the auction </a:t>
            </a:r>
            <a:r>
              <a:rPr lang="en-US" dirty="0" smtClean="0">
                <a:solidFill>
                  <a:schemeClr val="bg1"/>
                </a:solidFill>
              </a:rPr>
              <a:t>details</a:t>
            </a:r>
          </a:p>
          <a:p>
            <a:endParaRPr lang="en-US" dirty="0" smtClean="0"/>
          </a:p>
          <a:p>
            <a:pPr marL="285750" indent="-285750">
              <a:buClr>
                <a:schemeClr val="bg1"/>
              </a:buClr>
              <a:buFont typeface="Wingdings" panose="05000000000000000000" pitchFamily="2" charset="2"/>
              <a:buChar char="v"/>
            </a:pPr>
            <a:r>
              <a:rPr lang="en-US" dirty="0">
                <a:solidFill>
                  <a:schemeClr val="tx1"/>
                </a:solidFill>
              </a:rPr>
              <a:t>Here buyer and seller are sub classes of person.</a:t>
            </a:r>
          </a:p>
          <a:p>
            <a:pPr marL="285750" indent="-285750">
              <a:buClr>
                <a:schemeClr val="bg1"/>
              </a:buClr>
              <a:buFont typeface="Wingdings" panose="05000000000000000000" pitchFamily="2" charset="2"/>
              <a:buChar char="v"/>
            </a:pPr>
            <a:endParaRPr lang="en-IN"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529413" y="288757"/>
            <a:ext cx="37088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2400" b="0" i="0" strike="noStrike" cap="none" normalizeH="0" baseline="0" dirty="0" smtClean="0">
                <a:ln>
                  <a:noFill/>
                </a:ln>
                <a:solidFill>
                  <a:schemeClr val="tx1"/>
                </a:solidFill>
                <a:effectLst/>
                <a:latin typeface="Calibri" panose="020F0502020204030204" charset="0"/>
                <a:ea typeface="Calibri" panose="020F0502020204030204" charset="0"/>
                <a:cs typeface="Calibri" panose="020F0502020204030204" charset="0"/>
              </a:rPr>
              <a:t>Use Case diagram</a:t>
            </a:r>
            <a:endParaRPr kumimoji="0" lang="en-US" sz="2400" b="0" i="0"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5"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163" y="948583"/>
            <a:ext cx="7340838" cy="58196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182563" y="7794625"/>
            <a:ext cx="12192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Data Flow Diagram</a:t>
            </a:r>
            <a:endParaRPr lang="en-US" dirty="0"/>
          </a:p>
        </p:txBody>
      </p:sp>
      <p:sp>
        <p:nvSpPr>
          <p:cNvPr id="3" name="Text Placeholder 2"/>
          <p:cNvSpPr>
            <a:spLocks noGrp="1"/>
          </p:cNvSpPr>
          <p:nvPr>
            <p:ph type="body" idx="1"/>
          </p:nvPr>
        </p:nvSpPr>
        <p:spPr/>
        <p:txBody>
          <a:bodyPr/>
          <a:lstStyle/>
          <a:p>
            <a:r>
              <a:rPr lang="en-IN" dirty="0" smtClean="0"/>
              <a:t>Level 0</a:t>
            </a:r>
            <a:endParaRPr lang="en-US" dirty="0"/>
          </a:p>
        </p:txBody>
      </p:sp>
      <p:sp>
        <p:nvSpPr>
          <p:cNvPr id="5" name="Text Placeholder 4"/>
          <p:cNvSpPr>
            <a:spLocks noGrp="1"/>
          </p:cNvSpPr>
          <p:nvPr>
            <p:ph type="body" sz="quarter" idx="3"/>
          </p:nvPr>
        </p:nvSpPr>
        <p:spPr/>
        <p:txBody>
          <a:bodyPr/>
          <a:lstStyle/>
          <a:p>
            <a:r>
              <a:rPr lang="en-IN" dirty="0" smtClean="0"/>
              <a:t>Level 1</a:t>
            </a:r>
            <a:endParaRPr lang="en-US" dirty="0"/>
          </a:p>
        </p:txBody>
      </p:sp>
      <p:pic>
        <p:nvPicPr>
          <p:cNvPr id="7" name="Content Placeholder 6"/>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1103313" y="2700471"/>
            <a:ext cx="4395787" cy="3623417"/>
          </a:xfrm>
          <a:prstGeom prst="rect">
            <a:avLst/>
          </a:prstGeom>
          <a:noFill/>
          <a:ln>
            <a:noFill/>
          </a:ln>
        </p:spPr>
      </p:pic>
      <p:pic>
        <p:nvPicPr>
          <p:cNvPr id="8" name="Content Placeholder 7"/>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5654675" y="2700470"/>
            <a:ext cx="4796832" cy="3623417"/>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486826" y="725799"/>
            <a:ext cx="619118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800" b="0" i="0"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charset="0"/>
              </a:rPr>
              <a:t>                                                   </a:t>
            </a:r>
            <a:r>
              <a:rPr kumimoji="0" lang="en-US" sz="2800" b="0" i="0"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charset="0"/>
              </a:rPr>
              <a:t>Class Diagram</a:t>
            </a:r>
            <a:endParaRPr kumimoji="0" lang="en-US" sz="2800" b="0" i="0"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49" name="Picture 1" descr="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825" y="1686296"/>
            <a:ext cx="7993605" cy="48318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2212188" y="1354508"/>
            <a:ext cx="121920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4212" y="683665"/>
            <a:ext cx="9664746" cy="5107536"/>
          </a:xfrm>
        </p:spPr>
        <p:txBody>
          <a:bodyPr>
            <a:normAutofit/>
          </a:bodyPr>
          <a:lstStyle/>
          <a:p>
            <a:pPr marL="342900" indent="-342900">
              <a:buClr>
                <a:schemeClr val="bg1"/>
              </a:buClr>
              <a:buFont typeface="Wingdings" panose="05000000000000000000" pitchFamily="2" charset="2"/>
              <a:buChar char="Ø"/>
            </a:pPr>
            <a:r>
              <a:rPr lang="en-US" dirty="0" smtClean="0">
                <a:solidFill>
                  <a:schemeClr val="tx1"/>
                </a:solidFill>
              </a:rPr>
              <a:t>Seller</a:t>
            </a:r>
          </a:p>
          <a:p>
            <a:pPr marL="342900" indent="-342900">
              <a:buClr>
                <a:schemeClr val="bg1"/>
              </a:buClr>
              <a:buFont typeface="Arial" panose="020B0604020202020204" pitchFamily="34" charset="0"/>
              <a:buChar char="•"/>
            </a:pPr>
            <a:r>
              <a:rPr lang="en-US" dirty="0" smtClean="0">
                <a:solidFill>
                  <a:schemeClr val="bg2">
                    <a:lumMod val="60000"/>
                    <a:lumOff val="40000"/>
                  </a:schemeClr>
                </a:solidFill>
              </a:rPr>
              <a:t>Seller </a:t>
            </a:r>
            <a:r>
              <a:rPr lang="en-US" dirty="0">
                <a:solidFill>
                  <a:schemeClr val="bg2">
                    <a:lumMod val="60000"/>
                    <a:lumOff val="40000"/>
                  </a:schemeClr>
                </a:solidFill>
              </a:rPr>
              <a:t>can upload auction product.</a:t>
            </a:r>
          </a:p>
          <a:p>
            <a:pPr marL="342900" indent="-342900">
              <a:buClr>
                <a:schemeClr val="bg1"/>
              </a:buClr>
              <a:buFont typeface="Arial" panose="020B0604020202020204" pitchFamily="34" charset="0"/>
              <a:buChar char="•"/>
            </a:pPr>
            <a:r>
              <a:rPr lang="en-US" dirty="0">
                <a:solidFill>
                  <a:schemeClr val="bg2">
                    <a:lumMod val="60000"/>
                    <a:lumOff val="40000"/>
                  </a:schemeClr>
                </a:solidFill>
              </a:rPr>
              <a:t>Seller can set the starting prize of the item.</a:t>
            </a:r>
          </a:p>
          <a:p>
            <a:pPr marL="342900" indent="-342900">
              <a:buClr>
                <a:schemeClr val="bg1"/>
              </a:buClr>
              <a:buFont typeface="Arial" panose="020B0604020202020204" pitchFamily="34" charset="0"/>
              <a:buChar char="•"/>
            </a:pPr>
            <a:r>
              <a:rPr lang="en-US" dirty="0">
                <a:solidFill>
                  <a:schemeClr val="bg2">
                    <a:lumMod val="60000"/>
                    <a:lumOff val="40000"/>
                  </a:schemeClr>
                </a:solidFill>
              </a:rPr>
              <a:t>Seller can view the bid information for their items</a:t>
            </a:r>
            <a:r>
              <a:rPr lang="en-US" dirty="0" smtClean="0">
                <a:solidFill>
                  <a:schemeClr val="bg2">
                    <a:lumMod val="60000"/>
                    <a:lumOff val="40000"/>
                  </a:schemeClr>
                </a:solidFill>
              </a:rPr>
              <a:t>.</a:t>
            </a:r>
          </a:p>
          <a:p>
            <a:pPr marL="342900" indent="-342900">
              <a:buClr>
                <a:schemeClr val="bg1"/>
              </a:buClr>
              <a:buFont typeface="Arial" panose="020B0604020202020204" pitchFamily="34" charset="0"/>
              <a:buChar char="•"/>
            </a:pPr>
            <a:r>
              <a:rPr lang="en-US" dirty="0">
                <a:solidFill>
                  <a:schemeClr val="bg2">
                    <a:lumMod val="60000"/>
                    <a:lumOff val="40000"/>
                  </a:schemeClr>
                </a:solidFill>
              </a:rPr>
              <a:t>Seller can bid for product</a:t>
            </a:r>
            <a:r>
              <a:rPr lang="en-US" dirty="0" smtClean="0"/>
              <a:t>.</a:t>
            </a:r>
          </a:p>
          <a:p>
            <a:pPr>
              <a:buClr>
                <a:schemeClr val="bg1"/>
              </a:buClr>
            </a:pPr>
            <a:endParaRPr lang="en-US" dirty="0" smtClean="0"/>
          </a:p>
          <a:p>
            <a:pPr marL="342900" indent="-342900">
              <a:buClr>
                <a:schemeClr val="bg1"/>
              </a:buClr>
              <a:buFont typeface="Wingdings" panose="05000000000000000000" pitchFamily="2" charset="2"/>
              <a:buChar char="Ø"/>
            </a:pPr>
            <a:r>
              <a:rPr lang="en-US" dirty="0" smtClean="0">
                <a:solidFill>
                  <a:schemeClr val="tx1"/>
                </a:solidFill>
              </a:rPr>
              <a:t>Buyer</a:t>
            </a:r>
          </a:p>
          <a:p>
            <a:pPr marL="342900" indent="-342900">
              <a:buClr>
                <a:schemeClr val="bg1"/>
              </a:buClr>
              <a:buFont typeface="Arial" panose="020B0604020202020204" pitchFamily="34" charset="0"/>
              <a:buChar char="•"/>
            </a:pPr>
            <a:r>
              <a:rPr lang="en-US" dirty="0">
                <a:solidFill>
                  <a:schemeClr val="bg2">
                    <a:lumMod val="60000"/>
                    <a:lumOff val="40000"/>
                  </a:schemeClr>
                </a:solidFill>
              </a:rPr>
              <a:t>Buyer can buy package for auction</a:t>
            </a:r>
            <a:r>
              <a:rPr lang="en-US" dirty="0" smtClean="0">
                <a:solidFill>
                  <a:schemeClr val="bg2">
                    <a:lumMod val="60000"/>
                    <a:lumOff val="40000"/>
                  </a:schemeClr>
                </a:solidFill>
              </a:rPr>
              <a:t>.</a:t>
            </a:r>
          </a:p>
          <a:p>
            <a:pPr marL="342900" indent="-342900">
              <a:buClr>
                <a:schemeClr val="bg1"/>
              </a:buClr>
              <a:buFont typeface="Arial" panose="020B0604020202020204" pitchFamily="34" charset="0"/>
              <a:buChar char="•"/>
            </a:pPr>
            <a:r>
              <a:rPr lang="en-US" dirty="0">
                <a:solidFill>
                  <a:schemeClr val="bg2">
                    <a:lumMod val="60000"/>
                    <a:lumOff val="40000"/>
                  </a:schemeClr>
                </a:solidFill>
              </a:rPr>
              <a:t>Buyer can view detail of product</a:t>
            </a:r>
            <a:r>
              <a:rPr lang="en-US" dirty="0" smtClean="0">
                <a:solidFill>
                  <a:schemeClr val="bg2">
                    <a:lumMod val="60000"/>
                    <a:lumOff val="40000"/>
                  </a:schemeClr>
                </a:solidFill>
              </a:rPr>
              <a:t>.</a:t>
            </a:r>
          </a:p>
          <a:p>
            <a:pPr marL="342900" indent="-342900">
              <a:buClr>
                <a:schemeClr val="bg1"/>
              </a:buClr>
              <a:buFont typeface="Arial" panose="020B0604020202020204" pitchFamily="34" charset="0"/>
              <a:buChar char="•"/>
            </a:pPr>
            <a:r>
              <a:rPr lang="en-US" dirty="0">
                <a:solidFill>
                  <a:schemeClr val="bg2">
                    <a:lumMod val="60000"/>
                    <a:lumOff val="40000"/>
                  </a:schemeClr>
                </a:solidFill>
              </a:rPr>
              <a:t>Buyer can bid on particular product</a:t>
            </a:r>
            <a:r>
              <a:rPr lang="en-US" dirty="0" smtClean="0">
                <a:solidFill>
                  <a:schemeClr val="bg2">
                    <a:lumMod val="60000"/>
                    <a:lumOff val="40000"/>
                  </a:schemeClr>
                </a:solidFill>
              </a:rPr>
              <a:t>.</a:t>
            </a:r>
          </a:p>
          <a:p>
            <a:pPr marL="342900" indent="-342900">
              <a:buClr>
                <a:schemeClr val="bg1"/>
              </a:buClr>
              <a:buFont typeface="Arial" panose="020B0604020202020204" pitchFamily="34" charset="0"/>
              <a:buChar char="•"/>
            </a:pPr>
            <a:r>
              <a:rPr lang="en-US" dirty="0">
                <a:solidFill>
                  <a:schemeClr val="bg2">
                    <a:lumMod val="60000"/>
                    <a:lumOff val="40000"/>
                  </a:schemeClr>
                </a:solidFill>
              </a:rPr>
              <a:t>Buyer can also modify the bidding prize</a:t>
            </a:r>
            <a:r>
              <a:rPr lang="en-US" dirty="0">
                <a:solidFill>
                  <a:schemeClr val="bg1"/>
                </a:solidFill>
              </a:rPr>
              <a:t>.</a:t>
            </a:r>
          </a:p>
          <a:p>
            <a:pPr>
              <a:buClr>
                <a:schemeClr val="bg1"/>
              </a:buClr>
            </a:pP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655890"/>
          </a:xfrm>
        </p:spPr>
        <p:txBody>
          <a:bodyPr/>
          <a:lstStyle/>
          <a:p>
            <a:r>
              <a:rPr lang="en-US" sz="2800" dirty="0"/>
              <a:t>Technology stack</a:t>
            </a:r>
          </a:p>
        </p:txBody>
      </p:sp>
      <p:sp>
        <p:nvSpPr>
          <p:cNvPr id="3" name="Subtitle 2"/>
          <p:cNvSpPr>
            <a:spLocks noGrp="1"/>
          </p:cNvSpPr>
          <p:nvPr>
            <p:ph type="subTitle" idx="1"/>
          </p:nvPr>
        </p:nvSpPr>
        <p:spPr>
          <a:xfrm>
            <a:off x="684212" y="1606609"/>
            <a:ext cx="9502374" cy="4597638"/>
          </a:xfrm>
        </p:spPr>
        <p:txBody>
          <a:bodyPr>
            <a:normAutofit lnSpcReduction="10000"/>
          </a:bodyPr>
          <a:lstStyle/>
          <a:p>
            <a:pPr marL="342900" indent="-342900">
              <a:buFont typeface="Wingdings" panose="05000000000000000000" pitchFamily="2" charset="2"/>
              <a:buChar char="q"/>
            </a:pPr>
            <a:r>
              <a:rPr lang="en-US" dirty="0" smtClean="0">
                <a:solidFill>
                  <a:schemeClr val="bg1"/>
                </a:solidFill>
              </a:rPr>
              <a:t>Front-end technologies:</a:t>
            </a:r>
          </a:p>
          <a:p>
            <a:pPr marL="857250" lvl="1" indent="-400050" algn="l">
              <a:buFont typeface="+mj-lt"/>
              <a:buAutoNum type="romanLcPeriod"/>
            </a:pPr>
            <a:r>
              <a:rPr lang="en-US" dirty="0" smtClean="0">
                <a:solidFill>
                  <a:schemeClr val="bg1"/>
                </a:solidFill>
              </a:rPr>
              <a:t>Core technologies :</a:t>
            </a:r>
            <a:endParaRPr lang="en-US" dirty="0" smtClean="0"/>
          </a:p>
          <a:p>
            <a:pPr marL="1314450" lvl="2" indent="-400050" algn="l">
              <a:buFont typeface="Arial" panose="020B0604020202020204" pitchFamily="34" charset="0"/>
              <a:buChar char="•"/>
            </a:pPr>
            <a:r>
              <a:rPr lang="en-US" dirty="0" smtClean="0">
                <a:solidFill>
                  <a:schemeClr val="bg1"/>
                </a:solidFill>
              </a:rPr>
              <a:t>HTML</a:t>
            </a:r>
          </a:p>
          <a:p>
            <a:pPr marL="1314450" lvl="2" indent="-400050" algn="l">
              <a:buFont typeface="Arial" panose="020B0604020202020204" pitchFamily="34" charset="0"/>
              <a:buChar char="•"/>
            </a:pPr>
            <a:r>
              <a:rPr lang="en-US" dirty="0" smtClean="0">
                <a:solidFill>
                  <a:schemeClr val="bg1"/>
                </a:solidFill>
              </a:rPr>
              <a:t>CSS3</a:t>
            </a:r>
          </a:p>
          <a:p>
            <a:pPr marL="1314450" lvl="2" indent="-400050" algn="l">
              <a:buFont typeface="Arial" panose="020B0604020202020204" pitchFamily="34" charset="0"/>
              <a:buChar char="•"/>
            </a:pPr>
            <a:r>
              <a:rPr lang="en-IN" dirty="0" smtClean="0">
                <a:solidFill>
                  <a:schemeClr val="bg1"/>
                </a:solidFill>
              </a:rPr>
              <a:t>JavaScript</a:t>
            </a:r>
          </a:p>
          <a:p>
            <a:pPr marL="1314450" lvl="2" indent="-400050" algn="l">
              <a:buFont typeface="Arial" panose="020B0604020202020204" pitchFamily="34" charset="0"/>
              <a:buChar char="•"/>
            </a:pPr>
            <a:r>
              <a:rPr lang="en-US" altLang="en-IN" dirty="0" smtClean="0">
                <a:solidFill>
                  <a:schemeClr val="bg1"/>
                </a:solidFill>
              </a:rPr>
              <a:t>jquery</a:t>
            </a:r>
            <a:endParaRPr lang="en-US" dirty="0" smtClean="0">
              <a:solidFill>
                <a:schemeClr val="bg1"/>
              </a:solidFill>
            </a:endParaRPr>
          </a:p>
          <a:p>
            <a:pPr marL="857250" lvl="1" indent="-400050" algn="l">
              <a:buFont typeface="+mj-lt"/>
              <a:buAutoNum type="romanLcPeriod"/>
            </a:pPr>
            <a:r>
              <a:rPr lang="en-US" dirty="0" smtClean="0">
                <a:solidFill>
                  <a:schemeClr val="bg1"/>
                </a:solidFill>
              </a:rPr>
              <a:t>Libraries used:</a:t>
            </a:r>
          </a:p>
          <a:p>
            <a:pPr marL="1428750" lvl="2" indent="-514350" algn="l">
              <a:buFont typeface="Arial" panose="020B0604020202020204" pitchFamily="34" charset="0"/>
              <a:buChar char="•"/>
            </a:pPr>
            <a:r>
              <a:rPr lang="en-US" dirty="0" smtClean="0">
                <a:solidFill>
                  <a:schemeClr val="bg1"/>
                </a:solidFill>
              </a:rPr>
              <a:t>Bootstrapv4.1.3</a:t>
            </a:r>
          </a:p>
          <a:p>
            <a:pPr lvl="2" algn="l"/>
            <a:endParaRPr lang="en-US" dirty="0" smtClean="0">
              <a:solidFill>
                <a:schemeClr val="bg1"/>
              </a:solidFill>
            </a:endParaRPr>
          </a:p>
          <a:p>
            <a:pPr marL="514350" indent="-514350">
              <a:buFont typeface="Wingdings" panose="05000000000000000000" pitchFamily="2" charset="2"/>
              <a:buChar char="q"/>
            </a:pPr>
            <a:r>
              <a:rPr lang="en-IN" dirty="0" smtClean="0">
                <a:solidFill>
                  <a:schemeClr val="bg1"/>
                </a:solidFill>
              </a:rPr>
              <a:t>Backend Technologies</a:t>
            </a:r>
          </a:p>
          <a:p>
            <a:pPr marL="800100" lvl="1" indent="-342900" algn="l">
              <a:buFont typeface="Arial" panose="020B0604020202020204" pitchFamily="34" charset="0"/>
              <a:buChar char="•"/>
            </a:pPr>
            <a:r>
              <a:rPr lang="en-IN" dirty="0" smtClean="0">
                <a:solidFill>
                  <a:schemeClr val="bg1"/>
                </a:solidFill>
              </a:rPr>
              <a:t>Nodejs</a:t>
            </a:r>
          </a:p>
          <a:p>
            <a:pPr marL="800100" lvl="1" indent="-342900" algn="l">
              <a:buFont typeface="Arial" panose="020B0604020202020204" pitchFamily="34" charset="0"/>
              <a:buChar char="•"/>
            </a:pPr>
            <a:r>
              <a:rPr lang="en-IN" dirty="0" smtClean="0">
                <a:solidFill>
                  <a:schemeClr val="bg1"/>
                </a:solidFill>
              </a:rPr>
              <a:t>Google firebase</a:t>
            </a:r>
            <a:endParaRPr lang="en-IN" dirty="0">
              <a:solidFill>
                <a:schemeClr val="bg1"/>
              </a:solidFill>
            </a:endParaRPr>
          </a:p>
          <a:p>
            <a:pPr marL="342900" indent="-342900">
              <a:buFont typeface="Wingdings" panose="05000000000000000000" pitchFamily="2" charset="2"/>
              <a:buChar char="q"/>
            </a:pPr>
            <a:endParaRPr lang="en-US" dirty="0" smtClean="0">
              <a:solidFill>
                <a:schemeClr val="bg1"/>
              </a:solidFill>
            </a:endParaRP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19" y="946059"/>
            <a:ext cx="3779520" cy="23850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997" y="990925"/>
            <a:ext cx="3525814" cy="23850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938" y="4323782"/>
            <a:ext cx="3779519" cy="2385060"/>
          </a:xfrm>
          <a:prstGeom prst="rect">
            <a:avLst/>
          </a:prstGeom>
        </p:spPr>
      </p:pic>
      <p:pic>
        <p:nvPicPr>
          <p:cNvPr id="6" name="Picture 5"/>
          <p:cNvPicPr>
            <a:picLocks noChangeAspect="1"/>
          </p:cNvPicPr>
          <p:nvPr/>
        </p:nvPicPr>
        <p:blipFill>
          <a:blip r:embed="rId5"/>
          <a:stretch>
            <a:fillRect/>
          </a:stretch>
        </p:blipFill>
        <p:spPr>
          <a:xfrm>
            <a:off x="7600796" y="4331506"/>
            <a:ext cx="3779519" cy="2385060"/>
          </a:xfrm>
          <a:prstGeom prst="rect">
            <a:avLst/>
          </a:prstGeom>
        </p:spPr>
      </p:pic>
      <p:sp>
        <p:nvSpPr>
          <p:cNvPr id="9" name="Right Arrow 8"/>
          <p:cNvSpPr/>
          <p:nvPr/>
        </p:nvSpPr>
        <p:spPr>
          <a:xfrm>
            <a:off x="4001739" y="1196911"/>
            <a:ext cx="406313" cy="445983"/>
          </a:xfrm>
          <a:prstGeom prst="rightArrow">
            <a:avLst>
              <a:gd name="adj1" fmla="val 50000"/>
              <a:gd name="adj2" fmla="val 47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159846" y="1198584"/>
            <a:ext cx="378151" cy="444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9733659" y="3524943"/>
            <a:ext cx="444381" cy="7048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5241362" y="4960032"/>
            <a:ext cx="2085173" cy="445983"/>
          </a:xfrm>
          <a:prstGeom prst="rightArrow">
            <a:avLst>
              <a:gd name="adj1" fmla="val 50000"/>
              <a:gd name="adj2" fmla="val 47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8052" y="972430"/>
            <a:ext cx="3751794" cy="2374854"/>
          </a:xfrm>
          <a:prstGeom prst="rect">
            <a:avLst/>
          </a:prstGeom>
        </p:spPr>
      </p:pic>
      <p:cxnSp>
        <p:nvCxnSpPr>
          <p:cNvPr id="15" name="Curved Connector 14"/>
          <p:cNvCxnSpPr/>
          <p:nvPr/>
        </p:nvCxnSpPr>
        <p:spPr>
          <a:xfrm flipV="1">
            <a:off x="3936646" y="2850308"/>
            <a:ext cx="876814" cy="266060"/>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17094" y="130129"/>
            <a:ext cx="10955709" cy="769441"/>
          </a:xfrm>
          <a:prstGeom prst="rect">
            <a:avLst/>
          </a:prstGeom>
          <a:noFill/>
        </p:spPr>
        <p:txBody>
          <a:bodyPr wrap="square" lIns="91440" tIns="45720" rIns="91440" bIns="45720">
            <a:spAutoFit/>
          </a:bodyPr>
          <a:lstStyle/>
          <a:p>
            <a:pPr algn="ctr"/>
            <a:r>
              <a:rPr lang="en-IN" sz="4400" b="1" cap="none" spc="0" dirty="0" smtClean="0">
                <a:ln w="22225">
                  <a:solidFill>
                    <a:schemeClr val="accent2"/>
                  </a:solidFill>
                  <a:prstDash val="solid"/>
                </a:ln>
                <a:solidFill>
                  <a:schemeClr val="accent2">
                    <a:lumMod val="40000"/>
                    <a:lumOff val="60000"/>
                  </a:schemeClr>
                </a:solidFill>
                <a:effectLst/>
              </a:rPr>
              <a:t>BASIC PROCESSES </a:t>
            </a:r>
            <a:r>
              <a:rPr lang="en-IN" sz="4400" b="1" dirty="0" smtClean="0">
                <a:ln w="22225">
                  <a:solidFill>
                    <a:schemeClr val="accent2"/>
                  </a:solidFill>
                  <a:prstDash val="solid"/>
                </a:ln>
                <a:solidFill>
                  <a:schemeClr val="accent2">
                    <a:lumMod val="40000"/>
                    <a:lumOff val="60000"/>
                  </a:schemeClr>
                </a:solidFill>
              </a:rPr>
              <a:t>INVOLVED</a:t>
            </a:r>
            <a:endParaRPr lang="en-US" sz="4400" b="1" cap="none" spc="0" dirty="0">
              <a:ln w="22225">
                <a:solidFill>
                  <a:schemeClr val="accent2"/>
                </a:solidFill>
                <a:prstDash val="solid"/>
              </a:ln>
              <a:solidFill>
                <a:schemeClr val="accent2">
                  <a:lumMod val="40000"/>
                  <a:lumOff val="60000"/>
                </a:schemeClr>
              </a:solidFill>
              <a:effectLst/>
            </a:endParaRPr>
          </a:p>
        </p:txBody>
      </p:sp>
      <p:sp>
        <p:nvSpPr>
          <p:cNvPr id="5" name="Oval 4"/>
          <p:cNvSpPr/>
          <p:nvPr/>
        </p:nvSpPr>
        <p:spPr>
          <a:xfrm>
            <a:off x="8631252" y="990925"/>
            <a:ext cx="572569" cy="20598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706473" y="1001298"/>
            <a:ext cx="588912" cy="215444"/>
          </a:xfrm>
          <a:prstGeom prst="rect">
            <a:avLst/>
          </a:prstGeom>
          <a:noFill/>
        </p:spPr>
        <p:txBody>
          <a:bodyPr wrap="square" rtlCol="0">
            <a:spAutoFit/>
          </a:bodyPr>
          <a:lstStyle/>
          <a:p>
            <a:r>
              <a:rPr lang="en-IN" sz="800" b="1" dirty="0" smtClean="0">
                <a:solidFill>
                  <a:schemeClr val="bg1"/>
                </a:solidFill>
              </a:rPr>
              <a:t>HOME</a:t>
            </a:r>
            <a:endParaRPr lang="en-US" sz="800" b="1" dirty="0">
              <a:solidFill>
                <a:schemeClr val="bg1"/>
              </a:solidFill>
            </a:endParaRPr>
          </a:p>
        </p:txBody>
      </p:sp>
      <p:sp>
        <p:nvSpPr>
          <p:cNvPr id="17" name="TextBox 16"/>
          <p:cNvSpPr txBox="1"/>
          <p:nvPr/>
        </p:nvSpPr>
        <p:spPr>
          <a:xfrm>
            <a:off x="1486968" y="4401084"/>
            <a:ext cx="777668" cy="230832"/>
          </a:xfrm>
          <a:prstGeom prst="rect">
            <a:avLst/>
          </a:prstGeom>
          <a:noFill/>
        </p:spPr>
        <p:txBody>
          <a:bodyPr wrap="square" rtlCol="0">
            <a:spAutoFit/>
          </a:bodyPr>
          <a:lstStyle/>
          <a:p>
            <a:r>
              <a:rPr lang="en-IN" sz="900" b="1" dirty="0" smtClean="0">
                <a:solidFill>
                  <a:schemeClr val="bg1"/>
                </a:solidFill>
              </a:rPr>
              <a:t>MY CART</a:t>
            </a:r>
            <a:endParaRPr lang="en-US" sz="900" b="1" dirty="0">
              <a:solidFill>
                <a:schemeClr val="bg1"/>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150</TotalTime>
  <Words>1049</Words>
  <Application>Microsoft Office PowerPoint</Application>
  <PresentationFormat>Widescreen</PresentationFormat>
  <Paragraphs>129</Paragraphs>
  <Slides>25</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Malgun Gothic</vt:lpstr>
      <vt:lpstr>PMingLiU-ExtB</vt:lpstr>
      <vt:lpstr>宋体</vt:lpstr>
      <vt:lpstr>Arial</vt:lpstr>
      <vt:lpstr>Calibri</vt:lpstr>
      <vt:lpstr>Cambria</vt:lpstr>
      <vt:lpstr>Century Gothic</vt:lpstr>
      <vt:lpstr>Constantia</vt:lpstr>
      <vt:lpstr>Times New Roman</vt:lpstr>
      <vt:lpstr>Wingdings</vt:lpstr>
      <vt:lpstr>Wingdings 3</vt:lpstr>
      <vt:lpstr>Ion</vt:lpstr>
      <vt:lpstr>PowerPoint Presentation</vt:lpstr>
      <vt:lpstr>INTRODUCTION</vt:lpstr>
      <vt:lpstr>Functionalities</vt:lpstr>
      <vt:lpstr>PowerPoint Presentation</vt:lpstr>
      <vt:lpstr>Data Flow Diagram</vt:lpstr>
      <vt:lpstr>PowerPoint Presentation</vt:lpstr>
      <vt:lpstr>PowerPoint Presentation</vt:lpstr>
      <vt:lpstr>Technology stack</vt:lpstr>
      <vt:lpstr>PowerPoint Presentation</vt:lpstr>
      <vt:lpstr>Google Firebase:</vt:lpstr>
      <vt:lpstr>PowerPoint Presentation</vt:lpstr>
      <vt:lpstr>PowerPoint Presentation</vt:lpstr>
      <vt:lpstr>Link between Signup page and Firebase:</vt:lpstr>
      <vt:lpstr>PowerPoint Presentation</vt:lpstr>
      <vt:lpstr>Link between Homepage and Firebase database:</vt:lpstr>
      <vt:lpstr>Firebase database:</vt:lpstr>
      <vt:lpstr>PowerPoint Presentation</vt:lpstr>
      <vt:lpstr>AUCTION PAGE</vt:lpstr>
      <vt:lpstr>Countdown time</vt:lpstr>
      <vt:lpstr>JAVA SCRIPT</vt:lpstr>
      <vt:lpstr>Advantages of JavaScript :</vt:lpstr>
      <vt:lpstr>Product information:</vt:lpstr>
      <vt:lpstr>What is jQuery?</vt:lpstr>
      <vt:lpstr>Bidding system</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vineet singh</dc:creator>
  <cp:lastModifiedBy>vineet singh</cp:lastModifiedBy>
  <cp:revision>62</cp:revision>
  <dcterms:created xsi:type="dcterms:W3CDTF">2018-09-23T17:06:00Z</dcterms:created>
  <dcterms:modified xsi:type="dcterms:W3CDTF">2018-11-30T09:04:56Z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1033-10.2.0.7504</vt:lpwstr>
  </property>
</Properties>
</file>